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5"/>
    <p:sldId id="257" r:id="rId16"/>
    <p:sldId id="258" r:id="rId17"/>
    <p:sldId id="259" r:id="rId18"/>
    <p:sldId id="260" r:id="rId19"/>
    <p:sldId id="261" r:id="rId20"/>
    <p:sldId id="262" r:id="rId21"/>
    <p:sldId id="263" r:id="rId22"/>
    <p:sldId id="264" r:id="rId23"/>
    <p:sldId id="265" r:id="rId24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Courier Prime" charset="1" panose="00000509000000000000"/>
      <p:regular r:id="rId10"/>
    </p:embeddedFont>
    <p:embeddedFont>
      <p:font typeface="Courier Prime Bold" charset="1" panose="00000809000000000000"/>
      <p:regular r:id="rId11"/>
    </p:embeddedFont>
    <p:embeddedFont>
      <p:font typeface="Courier Prime Italics" charset="1" panose="00000509000000000000"/>
      <p:regular r:id="rId12"/>
    </p:embeddedFont>
    <p:embeddedFont>
      <p:font typeface="Courier Prime Bold Italics" charset="1" panose="00000809000000000000"/>
      <p:regular r:id="rId13"/>
    </p:embeddedFont>
    <p:embeddedFont>
      <p:font typeface="TC Milo" charset="1" panose="0000000000000000000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slides/slide1.xml" Type="http://schemas.openxmlformats.org/officeDocument/2006/relationships/slide"/><Relationship Id="rId16" Target="slides/slide2.xml" Type="http://schemas.openxmlformats.org/officeDocument/2006/relationships/slide"/><Relationship Id="rId17" Target="slides/slide3.xml" Type="http://schemas.openxmlformats.org/officeDocument/2006/relationships/slide"/><Relationship Id="rId18" Target="slides/slide4.xml" Type="http://schemas.openxmlformats.org/officeDocument/2006/relationships/slide"/><Relationship Id="rId19" Target="slides/slide5.xml" Type="http://schemas.openxmlformats.org/officeDocument/2006/relationships/slide"/><Relationship Id="rId2" Target="presProps.xml" Type="http://schemas.openxmlformats.org/officeDocument/2006/relationships/presProps"/><Relationship Id="rId20" Target="slides/slide6.xml" Type="http://schemas.openxmlformats.org/officeDocument/2006/relationships/slide"/><Relationship Id="rId21" Target="slides/slide7.xml" Type="http://schemas.openxmlformats.org/officeDocument/2006/relationships/slide"/><Relationship Id="rId22" Target="slides/slide8.xml" Type="http://schemas.openxmlformats.org/officeDocument/2006/relationships/slide"/><Relationship Id="rId23" Target="slides/slide9.xml" Type="http://schemas.openxmlformats.org/officeDocument/2006/relationships/slide"/><Relationship Id="rId24" Target="slides/slide10.xml" Type="http://schemas.openxmlformats.org/officeDocument/2006/relationships/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13" Target="../media/image12.png" Type="http://schemas.openxmlformats.org/officeDocument/2006/relationships/image"/><Relationship Id="rId14" Target="../media/image13.sv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2.svg" Type="http://schemas.openxmlformats.org/officeDocument/2006/relationships/image"/><Relationship Id="rId11" Target="../media/image63.png" Type="http://schemas.openxmlformats.org/officeDocument/2006/relationships/image"/><Relationship Id="rId12" Target="../media/image64.svg" Type="http://schemas.openxmlformats.org/officeDocument/2006/relationships/image"/><Relationship Id="rId13" Target="../media/image65.png" Type="http://schemas.openxmlformats.org/officeDocument/2006/relationships/image"/><Relationship Id="rId14" Target="../media/image66.svg" Type="http://schemas.openxmlformats.org/officeDocument/2006/relationships/image"/><Relationship Id="rId15" Target="../media/image67.png" Type="http://schemas.openxmlformats.org/officeDocument/2006/relationships/image"/><Relationship Id="rId16" Target="../media/image68.svg" Type="http://schemas.openxmlformats.org/officeDocument/2006/relationships/image"/><Relationship Id="rId17" Target="../media/image69.png" Type="http://schemas.openxmlformats.org/officeDocument/2006/relationships/image"/><Relationship Id="rId18" Target="../media/image70.png" Type="http://schemas.openxmlformats.org/officeDocument/2006/relationships/image"/><Relationship Id="rId2" Target="../media/image1.jpeg" Type="http://schemas.openxmlformats.org/officeDocument/2006/relationships/image"/><Relationship Id="rId3" Target="../media/image59.png" Type="http://schemas.openxmlformats.org/officeDocument/2006/relationships/image"/><Relationship Id="rId4" Target="../media/image60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Relationship Id="rId9" Target="../media/image61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2.svg" Type="http://schemas.openxmlformats.org/officeDocument/2006/relationships/image"/><Relationship Id="rId11" Target="../media/image23.png" Type="http://schemas.openxmlformats.org/officeDocument/2006/relationships/image"/><Relationship Id="rId12" Target="../media/image24.svg" Type="http://schemas.openxmlformats.org/officeDocument/2006/relationships/image"/><Relationship Id="rId13" Target="../media/image25.png" Type="http://schemas.openxmlformats.org/officeDocument/2006/relationships/image"/><Relationship Id="rId14" Target="../media/image26.svg" Type="http://schemas.openxmlformats.org/officeDocument/2006/relationships/image"/><Relationship Id="rId2" Target="../media/image14.jpeg" Type="http://schemas.openxmlformats.org/officeDocument/2006/relationships/image"/><Relationship Id="rId3" Target="../media/image15.png" Type="http://schemas.openxmlformats.org/officeDocument/2006/relationships/image"/><Relationship Id="rId4" Target="../media/image16.svg" Type="http://schemas.openxmlformats.org/officeDocument/2006/relationships/image"/><Relationship Id="rId5" Target="../media/image17.png" Type="http://schemas.openxmlformats.org/officeDocument/2006/relationships/image"/><Relationship Id="rId6" Target="../media/image18.svg" Type="http://schemas.openxmlformats.org/officeDocument/2006/relationships/image"/><Relationship Id="rId7" Target="../media/image19.png" Type="http://schemas.openxmlformats.org/officeDocument/2006/relationships/image"/><Relationship Id="rId8" Target="../media/image20.svg" Type="http://schemas.openxmlformats.org/officeDocument/2006/relationships/image"/><Relationship Id="rId9" Target="../media/image21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2.svg" Type="http://schemas.openxmlformats.org/officeDocument/2006/relationships/image"/><Relationship Id="rId11" Target="../media/image25.png" Type="http://schemas.openxmlformats.org/officeDocument/2006/relationships/image"/><Relationship Id="rId12" Target="../media/image26.svg" Type="http://schemas.openxmlformats.org/officeDocument/2006/relationships/image"/><Relationship Id="rId13" Target="../media/image33.png" Type="http://schemas.openxmlformats.org/officeDocument/2006/relationships/image"/><Relationship Id="rId14" Target="../media/image34.svg" Type="http://schemas.openxmlformats.org/officeDocument/2006/relationships/image"/><Relationship Id="rId15" Target="../media/image35.png" Type="http://schemas.openxmlformats.org/officeDocument/2006/relationships/image"/><Relationship Id="rId16" Target="../media/image36.svg" Type="http://schemas.openxmlformats.org/officeDocument/2006/relationships/image"/><Relationship Id="rId2" Target="../media/image14.jpe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Relationship Id="rId5" Target="../media/image27.png" Type="http://schemas.openxmlformats.org/officeDocument/2006/relationships/image"/><Relationship Id="rId6" Target="../media/image28.svg" Type="http://schemas.openxmlformats.org/officeDocument/2006/relationships/image"/><Relationship Id="rId7" Target="../media/image29.png" Type="http://schemas.openxmlformats.org/officeDocument/2006/relationships/image"/><Relationship Id="rId8" Target="../media/image30.svg" Type="http://schemas.openxmlformats.org/officeDocument/2006/relationships/image"/><Relationship Id="rId9" Target="../media/image31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2.svg" Type="http://schemas.openxmlformats.org/officeDocument/2006/relationships/image"/><Relationship Id="rId11" Target="../media/image43.png" Type="http://schemas.openxmlformats.org/officeDocument/2006/relationships/image"/><Relationship Id="rId12" Target="../media/image44.svg" Type="http://schemas.openxmlformats.org/officeDocument/2006/relationships/image"/><Relationship Id="rId13" Target="../media/image12.png" Type="http://schemas.openxmlformats.org/officeDocument/2006/relationships/image"/><Relationship Id="rId14" Target="../media/image13.svg" Type="http://schemas.openxmlformats.org/officeDocument/2006/relationships/image"/><Relationship Id="rId2" Target="../media/image14.jpeg" Type="http://schemas.openxmlformats.org/officeDocument/2006/relationships/image"/><Relationship Id="rId3" Target="../media/image37.png" Type="http://schemas.openxmlformats.org/officeDocument/2006/relationships/image"/><Relationship Id="rId4" Target="../media/image38.svg" Type="http://schemas.openxmlformats.org/officeDocument/2006/relationships/image"/><Relationship Id="rId5" Target="../media/image21.png" Type="http://schemas.openxmlformats.org/officeDocument/2006/relationships/image"/><Relationship Id="rId6" Target="../media/image22.svg" Type="http://schemas.openxmlformats.org/officeDocument/2006/relationships/image"/><Relationship Id="rId7" Target="../media/image39.png" Type="http://schemas.openxmlformats.org/officeDocument/2006/relationships/image"/><Relationship Id="rId8" Target="../media/image40.svg" Type="http://schemas.openxmlformats.org/officeDocument/2006/relationships/image"/><Relationship Id="rId9" Target="../media/image41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6.svg" Type="http://schemas.openxmlformats.org/officeDocument/2006/relationships/image"/><Relationship Id="rId11" Target="../media/image43.png" Type="http://schemas.openxmlformats.org/officeDocument/2006/relationships/image"/><Relationship Id="rId12" Target="../media/image44.svg" Type="http://schemas.openxmlformats.org/officeDocument/2006/relationships/image"/><Relationship Id="rId13" Target="../media/image12.png" Type="http://schemas.openxmlformats.org/officeDocument/2006/relationships/image"/><Relationship Id="rId14" Target="../media/image13.svg" Type="http://schemas.openxmlformats.org/officeDocument/2006/relationships/image"/><Relationship Id="rId2" Target="../media/image14.jpeg" Type="http://schemas.openxmlformats.org/officeDocument/2006/relationships/image"/><Relationship Id="rId3" Target="../media/image23.png" Type="http://schemas.openxmlformats.org/officeDocument/2006/relationships/image"/><Relationship Id="rId4" Target="../media/image24.svg" Type="http://schemas.openxmlformats.org/officeDocument/2006/relationships/image"/><Relationship Id="rId5" Target="../media/image21.png" Type="http://schemas.openxmlformats.org/officeDocument/2006/relationships/image"/><Relationship Id="rId6" Target="../media/image22.svg" Type="http://schemas.openxmlformats.org/officeDocument/2006/relationships/image"/><Relationship Id="rId7" Target="../media/image39.png" Type="http://schemas.openxmlformats.org/officeDocument/2006/relationships/image"/><Relationship Id="rId8" Target="../media/image40.svg" Type="http://schemas.openxmlformats.org/officeDocument/2006/relationships/image"/><Relationship Id="rId9" Target="../media/image45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0.svg" Type="http://schemas.openxmlformats.org/officeDocument/2006/relationships/image"/><Relationship Id="rId11" Target="../media/image43.png" Type="http://schemas.openxmlformats.org/officeDocument/2006/relationships/image"/><Relationship Id="rId12" Target="../media/image44.svg" Type="http://schemas.openxmlformats.org/officeDocument/2006/relationships/image"/><Relationship Id="rId13" Target="../media/image12.png" Type="http://schemas.openxmlformats.org/officeDocument/2006/relationships/image"/><Relationship Id="rId14" Target="../media/image13.svg" Type="http://schemas.openxmlformats.org/officeDocument/2006/relationships/image"/><Relationship Id="rId15" Target="../media/image51.png" Type="http://schemas.openxmlformats.org/officeDocument/2006/relationships/image"/><Relationship Id="rId16" Target="../media/image52.svg" Type="http://schemas.openxmlformats.org/officeDocument/2006/relationships/image"/><Relationship Id="rId17" Target="../media/image53.png" Type="http://schemas.openxmlformats.org/officeDocument/2006/relationships/image"/><Relationship Id="rId18" Target="../media/image54.svg" Type="http://schemas.openxmlformats.org/officeDocument/2006/relationships/image"/><Relationship Id="rId2" Target="../media/image14.jpeg" Type="http://schemas.openxmlformats.org/officeDocument/2006/relationships/image"/><Relationship Id="rId3" Target="../media/image47.png" Type="http://schemas.openxmlformats.org/officeDocument/2006/relationships/image"/><Relationship Id="rId4" Target="../media/image48.svg" Type="http://schemas.openxmlformats.org/officeDocument/2006/relationships/image"/><Relationship Id="rId5" Target="../media/image21.png" Type="http://schemas.openxmlformats.org/officeDocument/2006/relationships/image"/><Relationship Id="rId6" Target="../media/image22.svg" Type="http://schemas.openxmlformats.org/officeDocument/2006/relationships/image"/><Relationship Id="rId7" Target="../media/image39.png" Type="http://schemas.openxmlformats.org/officeDocument/2006/relationships/image"/><Relationship Id="rId8" Target="../media/image40.svg" Type="http://schemas.openxmlformats.org/officeDocument/2006/relationships/image"/><Relationship Id="rId9" Target="../media/image49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6.svg" Type="http://schemas.openxmlformats.org/officeDocument/2006/relationships/image"/><Relationship Id="rId11" Target="../media/image43.png" Type="http://schemas.openxmlformats.org/officeDocument/2006/relationships/image"/><Relationship Id="rId12" Target="../media/image44.svg" Type="http://schemas.openxmlformats.org/officeDocument/2006/relationships/image"/><Relationship Id="rId13" Target="../media/image12.png" Type="http://schemas.openxmlformats.org/officeDocument/2006/relationships/image"/><Relationship Id="rId14" Target="../media/image13.svg" Type="http://schemas.openxmlformats.org/officeDocument/2006/relationships/image"/><Relationship Id="rId15" Target="../media/image57.png" Type="http://schemas.openxmlformats.org/officeDocument/2006/relationships/image"/><Relationship Id="rId16" Target="../media/image58.svg" Type="http://schemas.openxmlformats.org/officeDocument/2006/relationships/image"/><Relationship Id="rId2" Target="../media/image14.jpe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Relationship Id="rId5" Target="../media/image21.png" Type="http://schemas.openxmlformats.org/officeDocument/2006/relationships/image"/><Relationship Id="rId6" Target="../media/image22.svg" Type="http://schemas.openxmlformats.org/officeDocument/2006/relationships/image"/><Relationship Id="rId7" Target="../media/image39.png" Type="http://schemas.openxmlformats.org/officeDocument/2006/relationships/image"/><Relationship Id="rId8" Target="../media/image40.svg" Type="http://schemas.openxmlformats.org/officeDocument/2006/relationships/image"/><Relationship Id="rId9" Target="../media/image55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2.svg" Type="http://schemas.openxmlformats.org/officeDocument/2006/relationships/image"/><Relationship Id="rId11" Target="../media/image43.png" Type="http://schemas.openxmlformats.org/officeDocument/2006/relationships/image"/><Relationship Id="rId12" Target="../media/image44.svg" Type="http://schemas.openxmlformats.org/officeDocument/2006/relationships/image"/><Relationship Id="rId13" Target="../media/image12.png" Type="http://schemas.openxmlformats.org/officeDocument/2006/relationships/image"/><Relationship Id="rId14" Target="../media/image13.svg" Type="http://schemas.openxmlformats.org/officeDocument/2006/relationships/image"/><Relationship Id="rId2" Target="../media/image14.jpeg" Type="http://schemas.openxmlformats.org/officeDocument/2006/relationships/image"/><Relationship Id="rId3" Target="../media/image37.png" Type="http://schemas.openxmlformats.org/officeDocument/2006/relationships/image"/><Relationship Id="rId4" Target="../media/image38.svg" Type="http://schemas.openxmlformats.org/officeDocument/2006/relationships/image"/><Relationship Id="rId5" Target="../media/image21.png" Type="http://schemas.openxmlformats.org/officeDocument/2006/relationships/image"/><Relationship Id="rId6" Target="../media/image22.svg" Type="http://schemas.openxmlformats.org/officeDocument/2006/relationships/image"/><Relationship Id="rId7" Target="../media/image39.png" Type="http://schemas.openxmlformats.org/officeDocument/2006/relationships/image"/><Relationship Id="rId8" Target="../media/image40.svg" Type="http://schemas.openxmlformats.org/officeDocument/2006/relationships/image"/><Relationship Id="rId9" Target="../media/image41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6.svg" Type="http://schemas.openxmlformats.org/officeDocument/2006/relationships/image"/><Relationship Id="rId11" Target="../media/image43.png" Type="http://schemas.openxmlformats.org/officeDocument/2006/relationships/image"/><Relationship Id="rId12" Target="../media/image44.svg" Type="http://schemas.openxmlformats.org/officeDocument/2006/relationships/image"/><Relationship Id="rId13" Target="../media/image12.png" Type="http://schemas.openxmlformats.org/officeDocument/2006/relationships/image"/><Relationship Id="rId14" Target="../media/image13.svg" Type="http://schemas.openxmlformats.org/officeDocument/2006/relationships/image"/><Relationship Id="rId2" Target="../media/image14.jpeg" Type="http://schemas.openxmlformats.org/officeDocument/2006/relationships/image"/><Relationship Id="rId3" Target="../media/image23.png" Type="http://schemas.openxmlformats.org/officeDocument/2006/relationships/image"/><Relationship Id="rId4" Target="../media/image24.svg" Type="http://schemas.openxmlformats.org/officeDocument/2006/relationships/image"/><Relationship Id="rId5" Target="../media/image21.png" Type="http://schemas.openxmlformats.org/officeDocument/2006/relationships/image"/><Relationship Id="rId6" Target="../media/image22.svg" Type="http://schemas.openxmlformats.org/officeDocument/2006/relationships/image"/><Relationship Id="rId7" Target="../media/image39.png" Type="http://schemas.openxmlformats.org/officeDocument/2006/relationships/image"/><Relationship Id="rId8" Target="../media/image40.svg" Type="http://schemas.openxmlformats.org/officeDocument/2006/relationships/image"/><Relationship Id="rId9" Target="../media/image45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670414" y="1327853"/>
            <a:ext cx="10563185" cy="6469951"/>
          </a:xfrm>
          <a:custGeom>
            <a:avLst/>
            <a:gdLst/>
            <a:ahLst/>
            <a:cxnLst/>
            <a:rect r="r" b="b" t="t" l="l"/>
            <a:pathLst>
              <a:path h="6469951" w="10563185">
                <a:moveTo>
                  <a:pt x="0" y="0"/>
                </a:moveTo>
                <a:lnTo>
                  <a:pt x="10563186" y="0"/>
                </a:lnTo>
                <a:lnTo>
                  <a:pt x="10563186" y="6469951"/>
                </a:lnTo>
                <a:lnTo>
                  <a:pt x="0" y="646995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484985">
            <a:off x="7765743" y="1696732"/>
            <a:ext cx="1876748" cy="1666196"/>
          </a:xfrm>
          <a:custGeom>
            <a:avLst/>
            <a:gdLst/>
            <a:ahLst/>
            <a:cxnLst/>
            <a:rect r="r" b="b" t="t" l="l"/>
            <a:pathLst>
              <a:path h="1666196" w="1876748">
                <a:moveTo>
                  <a:pt x="0" y="0"/>
                </a:moveTo>
                <a:lnTo>
                  <a:pt x="1876748" y="0"/>
                </a:lnTo>
                <a:lnTo>
                  <a:pt x="1876748" y="1666196"/>
                </a:lnTo>
                <a:lnTo>
                  <a:pt x="0" y="166619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398136">
            <a:off x="6819412" y="6871969"/>
            <a:ext cx="4157741" cy="687917"/>
          </a:xfrm>
          <a:custGeom>
            <a:avLst/>
            <a:gdLst/>
            <a:ahLst/>
            <a:cxnLst/>
            <a:rect r="r" b="b" t="t" l="l"/>
            <a:pathLst>
              <a:path h="687917" w="4157741">
                <a:moveTo>
                  <a:pt x="0" y="0"/>
                </a:moveTo>
                <a:lnTo>
                  <a:pt x="4157741" y="0"/>
                </a:lnTo>
                <a:lnTo>
                  <a:pt x="4157741" y="687917"/>
                </a:lnTo>
                <a:lnTo>
                  <a:pt x="0" y="68791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56198" y="9163025"/>
            <a:ext cx="3067030" cy="613406"/>
          </a:xfrm>
          <a:custGeom>
            <a:avLst/>
            <a:gdLst/>
            <a:ahLst/>
            <a:cxnLst/>
            <a:rect r="r" b="b" t="t" l="l"/>
            <a:pathLst>
              <a:path h="613406" w="3067030">
                <a:moveTo>
                  <a:pt x="0" y="0"/>
                </a:moveTo>
                <a:lnTo>
                  <a:pt x="3067030" y="0"/>
                </a:lnTo>
                <a:lnTo>
                  <a:pt x="3067030" y="613406"/>
                </a:lnTo>
                <a:lnTo>
                  <a:pt x="0" y="61340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845893" y="9250325"/>
            <a:ext cx="5947699" cy="4292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6"/>
              </a:lnSpc>
            </a:pPr>
            <a:r>
              <a:rPr lang="en-US" sz="3051">
                <a:solidFill>
                  <a:srgbClr val="000000"/>
                </a:solidFill>
                <a:latin typeface="TC Milo"/>
              </a:rPr>
              <a:t>RENATA MIRANDA - USP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5365869" y="9209421"/>
            <a:ext cx="2574382" cy="514876"/>
          </a:xfrm>
          <a:custGeom>
            <a:avLst/>
            <a:gdLst/>
            <a:ahLst/>
            <a:cxnLst/>
            <a:rect r="r" b="b" t="t" l="l"/>
            <a:pathLst>
              <a:path h="514876" w="2574382">
                <a:moveTo>
                  <a:pt x="0" y="0"/>
                </a:moveTo>
                <a:lnTo>
                  <a:pt x="2574382" y="0"/>
                </a:lnTo>
                <a:lnTo>
                  <a:pt x="2574382" y="514877"/>
                </a:lnTo>
                <a:lnTo>
                  <a:pt x="0" y="51487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1530717" y="9250325"/>
            <a:ext cx="5947699" cy="4292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356"/>
              </a:lnSpc>
            </a:pPr>
            <a:r>
              <a:rPr lang="en-US" sz="3051">
                <a:solidFill>
                  <a:srgbClr val="000000"/>
                </a:solidFill>
                <a:latin typeface="TC Milo"/>
              </a:rPr>
              <a:t>NOVEMBRO  2023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903768">
            <a:off x="1402239" y="2136864"/>
            <a:ext cx="4313808" cy="4851931"/>
          </a:xfrm>
          <a:custGeom>
            <a:avLst/>
            <a:gdLst/>
            <a:ahLst/>
            <a:cxnLst/>
            <a:rect r="r" b="b" t="t" l="l"/>
            <a:pathLst>
              <a:path h="4851931" w="4313808">
                <a:moveTo>
                  <a:pt x="0" y="0"/>
                </a:moveTo>
                <a:lnTo>
                  <a:pt x="4313808" y="0"/>
                </a:lnTo>
                <a:lnTo>
                  <a:pt x="4313808" y="4851930"/>
                </a:lnTo>
                <a:lnTo>
                  <a:pt x="0" y="485193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2863045" y="3878783"/>
            <a:ext cx="3145837" cy="3105799"/>
          </a:xfrm>
          <a:custGeom>
            <a:avLst/>
            <a:gdLst/>
            <a:ahLst/>
            <a:cxnLst/>
            <a:rect r="r" b="b" t="t" l="l"/>
            <a:pathLst>
              <a:path h="3105799" w="3145837">
                <a:moveTo>
                  <a:pt x="0" y="0"/>
                </a:moveTo>
                <a:lnTo>
                  <a:pt x="3145837" y="0"/>
                </a:lnTo>
                <a:lnTo>
                  <a:pt x="3145837" y="3105799"/>
                </a:lnTo>
                <a:lnTo>
                  <a:pt x="0" y="310579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-359066">
            <a:off x="1690438" y="3372130"/>
            <a:ext cx="14531439" cy="36782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323"/>
              </a:lnSpc>
            </a:pPr>
            <a:r>
              <a:rPr lang="en-US" sz="13021">
                <a:solidFill>
                  <a:srgbClr val="000000"/>
                </a:solidFill>
                <a:latin typeface="TC Milo"/>
              </a:rPr>
              <a:t>DICAS PARA UM PITCH DE SUCESSO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811296">
            <a:off x="4367072" y="1419244"/>
            <a:ext cx="9386736" cy="7031519"/>
          </a:xfrm>
          <a:custGeom>
            <a:avLst/>
            <a:gdLst/>
            <a:ahLst/>
            <a:cxnLst/>
            <a:rect r="r" b="b" t="t" l="l"/>
            <a:pathLst>
              <a:path h="7031519" w="9386736">
                <a:moveTo>
                  <a:pt x="0" y="0"/>
                </a:moveTo>
                <a:lnTo>
                  <a:pt x="9386736" y="0"/>
                </a:lnTo>
                <a:lnTo>
                  <a:pt x="9386736" y="7031518"/>
                </a:lnTo>
                <a:lnTo>
                  <a:pt x="0" y="703151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484985">
            <a:off x="8018574" y="2143556"/>
            <a:ext cx="1876748" cy="1666196"/>
          </a:xfrm>
          <a:custGeom>
            <a:avLst/>
            <a:gdLst/>
            <a:ahLst/>
            <a:cxnLst/>
            <a:rect r="r" b="b" t="t" l="l"/>
            <a:pathLst>
              <a:path h="1666196" w="1876748">
                <a:moveTo>
                  <a:pt x="0" y="0"/>
                </a:moveTo>
                <a:lnTo>
                  <a:pt x="1876748" y="0"/>
                </a:lnTo>
                <a:lnTo>
                  <a:pt x="1876748" y="1666196"/>
                </a:lnTo>
                <a:lnTo>
                  <a:pt x="0" y="166619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-359066">
            <a:off x="1116997" y="3897278"/>
            <a:ext cx="14780807" cy="22390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185"/>
              </a:lnSpc>
            </a:pPr>
            <a:r>
              <a:rPr lang="en-US" sz="15623">
                <a:solidFill>
                  <a:srgbClr val="000000"/>
                </a:solidFill>
                <a:latin typeface="TC Milo"/>
              </a:rPr>
              <a:t>OBRIGAD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556198" y="9163025"/>
            <a:ext cx="3067030" cy="613406"/>
          </a:xfrm>
          <a:custGeom>
            <a:avLst/>
            <a:gdLst/>
            <a:ahLst/>
            <a:cxnLst/>
            <a:rect r="r" b="b" t="t" l="l"/>
            <a:pathLst>
              <a:path h="613406" w="3067030">
                <a:moveTo>
                  <a:pt x="0" y="0"/>
                </a:moveTo>
                <a:lnTo>
                  <a:pt x="3067030" y="0"/>
                </a:lnTo>
                <a:lnTo>
                  <a:pt x="3067030" y="613406"/>
                </a:lnTo>
                <a:lnTo>
                  <a:pt x="0" y="61340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365869" y="9209421"/>
            <a:ext cx="2574382" cy="514876"/>
          </a:xfrm>
          <a:custGeom>
            <a:avLst/>
            <a:gdLst/>
            <a:ahLst/>
            <a:cxnLst/>
            <a:rect r="r" b="b" t="t" l="l"/>
            <a:pathLst>
              <a:path h="514876" w="2574382">
                <a:moveTo>
                  <a:pt x="0" y="0"/>
                </a:moveTo>
                <a:lnTo>
                  <a:pt x="2574382" y="0"/>
                </a:lnTo>
                <a:lnTo>
                  <a:pt x="2574382" y="514877"/>
                </a:lnTo>
                <a:lnTo>
                  <a:pt x="0" y="51487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903768">
            <a:off x="2972479" y="2457388"/>
            <a:ext cx="3722084" cy="4186393"/>
          </a:xfrm>
          <a:custGeom>
            <a:avLst/>
            <a:gdLst/>
            <a:ahLst/>
            <a:cxnLst/>
            <a:rect r="r" b="b" t="t" l="l"/>
            <a:pathLst>
              <a:path h="4186393" w="3722084">
                <a:moveTo>
                  <a:pt x="0" y="0"/>
                </a:moveTo>
                <a:lnTo>
                  <a:pt x="3722084" y="0"/>
                </a:lnTo>
                <a:lnTo>
                  <a:pt x="3722084" y="4186393"/>
                </a:lnTo>
                <a:lnTo>
                  <a:pt x="0" y="418639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663013" y="2463723"/>
            <a:ext cx="2714323" cy="2679777"/>
          </a:xfrm>
          <a:custGeom>
            <a:avLst/>
            <a:gdLst/>
            <a:ahLst/>
            <a:cxnLst/>
            <a:rect r="r" b="b" t="t" l="l"/>
            <a:pathLst>
              <a:path h="2679777" w="2714323">
                <a:moveTo>
                  <a:pt x="0" y="0"/>
                </a:moveTo>
                <a:lnTo>
                  <a:pt x="2714324" y="0"/>
                </a:lnTo>
                <a:lnTo>
                  <a:pt x="2714324" y="2679777"/>
                </a:lnTo>
                <a:lnTo>
                  <a:pt x="0" y="267977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450773">
            <a:off x="6656188" y="5949018"/>
            <a:ext cx="5985560" cy="718267"/>
          </a:xfrm>
          <a:custGeom>
            <a:avLst/>
            <a:gdLst/>
            <a:ahLst/>
            <a:cxnLst/>
            <a:rect r="r" b="b" t="t" l="l"/>
            <a:pathLst>
              <a:path h="718267" w="5985560">
                <a:moveTo>
                  <a:pt x="0" y="0"/>
                </a:moveTo>
                <a:lnTo>
                  <a:pt x="5985561" y="0"/>
                </a:lnTo>
                <a:lnTo>
                  <a:pt x="5985561" y="718267"/>
                </a:lnTo>
                <a:lnTo>
                  <a:pt x="0" y="718267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true" flipV="false" rot="0">
            <a:off x="11027066" y="3803611"/>
            <a:ext cx="1372915" cy="1627378"/>
          </a:xfrm>
          <a:custGeom>
            <a:avLst/>
            <a:gdLst/>
            <a:ahLst/>
            <a:cxnLst/>
            <a:rect r="r" b="b" t="t" l="l"/>
            <a:pathLst>
              <a:path h="1627378" w="1372915">
                <a:moveTo>
                  <a:pt x="1372915" y="0"/>
                </a:moveTo>
                <a:lnTo>
                  <a:pt x="0" y="0"/>
                </a:lnTo>
                <a:lnTo>
                  <a:pt x="0" y="1627378"/>
                </a:lnTo>
                <a:lnTo>
                  <a:pt x="1372915" y="1627378"/>
                </a:lnTo>
                <a:lnTo>
                  <a:pt x="1372915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5227333" y="7884804"/>
            <a:ext cx="2815181" cy="2556442"/>
          </a:xfrm>
          <a:custGeom>
            <a:avLst/>
            <a:gdLst/>
            <a:ahLst/>
            <a:cxnLst/>
            <a:rect r="r" b="b" t="t" l="l"/>
            <a:pathLst>
              <a:path h="2556442" w="2815181">
                <a:moveTo>
                  <a:pt x="0" y="0"/>
                </a:moveTo>
                <a:lnTo>
                  <a:pt x="2815181" y="0"/>
                </a:lnTo>
                <a:lnTo>
                  <a:pt x="2815181" y="2556442"/>
                </a:lnTo>
                <a:lnTo>
                  <a:pt x="0" y="2556442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-10071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7648702" y="8890599"/>
            <a:ext cx="5225386" cy="833699"/>
          </a:xfrm>
          <a:custGeom>
            <a:avLst/>
            <a:gdLst/>
            <a:ahLst/>
            <a:cxnLst/>
            <a:rect r="r" b="b" t="t" l="l"/>
            <a:pathLst>
              <a:path h="833699" w="5225386">
                <a:moveTo>
                  <a:pt x="0" y="0"/>
                </a:moveTo>
                <a:lnTo>
                  <a:pt x="5225386" y="0"/>
                </a:lnTo>
                <a:lnTo>
                  <a:pt x="5225386" y="833699"/>
                </a:lnTo>
                <a:lnTo>
                  <a:pt x="0" y="833699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845893" y="9250325"/>
            <a:ext cx="5947699" cy="4292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6"/>
              </a:lnSpc>
            </a:pPr>
            <a:r>
              <a:rPr lang="en-US" sz="3051">
                <a:solidFill>
                  <a:srgbClr val="000000"/>
                </a:solidFill>
                <a:latin typeface="TC Milo"/>
              </a:rPr>
              <a:t>RENATA MIRANDA</a:t>
            </a:r>
            <a:r>
              <a:rPr lang="en-US" sz="3051">
                <a:solidFill>
                  <a:srgbClr val="000000"/>
                </a:solidFill>
                <a:latin typeface="TC Milo"/>
              </a:rPr>
              <a:t> 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530717" y="9250325"/>
            <a:ext cx="5947699" cy="4292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356"/>
              </a:lnSpc>
            </a:pPr>
            <a:r>
              <a:rPr lang="en-US" sz="3051">
                <a:solidFill>
                  <a:srgbClr val="000000"/>
                </a:solidFill>
                <a:latin typeface="TC Milo"/>
              </a:rPr>
              <a:t>NOVEMBRO 2023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</a:blip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0">
            <a:off x="4327275" y="924166"/>
            <a:ext cx="9924707" cy="2995457"/>
          </a:xfrm>
          <a:custGeom>
            <a:avLst/>
            <a:gdLst/>
            <a:ahLst/>
            <a:cxnLst/>
            <a:rect r="r" b="b" t="t" l="l"/>
            <a:pathLst>
              <a:path h="2995457" w="9924707">
                <a:moveTo>
                  <a:pt x="0" y="2995457"/>
                </a:moveTo>
                <a:lnTo>
                  <a:pt x="9924707" y="2995457"/>
                </a:lnTo>
                <a:lnTo>
                  <a:pt x="9924707" y="0"/>
                </a:lnTo>
                <a:lnTo>
                  <a:pt x="0" y="0"/>
                </a:lnTo>
                <a:lnTo>
                  <a:pt x="0" y="2995457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020540" y="1532587"/>
            <a:ext cx="12251185" cy="15746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076"/>
              </a:lnSpc>
            </a:pPr>
            <a:r>
              <a:rPr lang="en-US" sz="10978">
                <a:solidFill>
                  <a:srgbClr val="000000"/>
                </a:solidFill>
                <a:latin typeface="TC Milo"/>
              </a:rPr>
              <a:t>HACKATHON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1240595">
            <a:off x="12916497" y="4600627"/>
            <a:ext cx="1259418" cy="265623"/>
          </a:xfrm>
          <a:custGeom>
            <a:avLst/>
            <a:gdLst/>
            <a:ahLst/>
            <a:cxnLst/>
            <a:rect r="r" b="b" t="t" l="l"/>
            <a:pathLst>
              <a:path h="265623" w="1259418">
                <a:moveTo>
                  <a:pt x="0" y="0"/>
                </a:moveTo>
                <a:lnTo>
                  <a:pt x="1259417" y="0"/>
                </a:lnTo>
                <a:lnTo>
                  <a:pt x="1259417" y="265622"/>
                </a:lnTo>
                <a:lnTo>
                  <a:pt x="0" y="26562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8170499">
            <a:off x="4369557" y="4302250"/>
            <a:ext cx="1259418" cy="265623"/>
          </a:xfrm>
          <a:custGeom>
            <a:avLst/>
            <a:gdLst/>
            <a:ahLst/>
            <a:cxnLst/>
            <a:rect r="r" b="b" t="t" l="l"/>
            <a:pathLst>
              <a:path h="265623" w="1259418">
                <a:moveTo>
                  <a:pt x="0" y="0"/>
                </a:moveTo>
                <a:lnTo>
                  <a:pt x="1259418" y="0"/>
                </a:lnTo>
                <a:lnTo>
                  <a:pt x="1259418" y="265622"/>
                </a:lnTo>
                <a:lnTo>
                  <a:pt x="0" y="26562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5400000">
            <a:off x="10345922" y="4775291"/>
            <a:ext cx="1259418" cy="265623"/>
          </a:xfrm>
          <a:custGeom>
            <a:avLst/>
            <a:gdLst/>
            <a:ahLst/>
            <a:cxnLst/>
            <a:rect r="r" b="b" t="t" l="l"/>
            <a:pathLst>
              <a:path h="265623" w="1259418">
                <a:moveTo>
                  <a:pt x="0" y="0"/>
                </a:moveTo>
                <a:lnTo>
                  <a:pt x="1259418" y="0"/>
                </a:lnTo>
                <a:lnTo>
                  <a:pt x="1259418" y="265622"/>
                </a:lnTo>
                <a:lnTo>
                  <a:pt x="0" y="26562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5400000">
            <a:off x="7265187" y="4775291"/>
            <a:ext cx="1259418" cy="265623"/>
          </a:xfrm>
          <a:custGeom>
            <a:avLst/>
            <a:gdLst/>
            <a:ahLst/>
            <a:cxnLst/>
            <a:rect r="r" b="b" t="t" l="l"/>
            <a:pathLst>
              <a:path h="265623" w="1259418">
                <a:moveTo>
                  <a:pt x="0" y="0"/>
                </a:moveTo>
                <a:lnTo>
                  <a:pt x="1259417" y="0"/>
                </a:lnTo>
                <a:lnTo>
                  <a:pt x="1259417" y="265622"/>
                </a:lnTo>
                <a:lnTo>
                  <a:pt x="0" y="26562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735714">
            <a:off x="6169935" y="2462473"/>
            <a:ext cx="5713503" cy="1381629"/>
          </a:xfrm>
          <a:custGeom>
            <a:avLst/>
            <a:gdLst/>
            <a:ahLst/>
            <a:cxnLst/>
            <a:rect r="r" b="b" t="t" l="l"/>
            <a:pathLst>
              <a:path h="1381629" w="5713503">
                <a:moveTo>
                  <a:pt x="0" y="0"/>
                </a:moveTo>
                <a:lnTo>
                  <a:pt x="5713502" y="0"/>
                </a:lnTo>
                <a:lnTo>
                  <a:pt x="5713502" y="1381629"/>
                </a:lnTo>
                <a:lnTo>
                  <a:pt x="0" y="138162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2910163" y="4822083"/>
            <a:ext cx="3149908" cy="6621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006"/>
              </a:lnSpc>
            </a:pPr>
            <a:r>
              <a:rPr lang="en-US" sz="4551">
                <a:solidFill>
                  <a:srgbClr val="000000"/>
                </a:solidFill>
                <a:latin typeface="TC Milo"/>
              </a:rPr>
              <a:t>TEMPO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-159643">
            <a:off x="5322783" y="5618625"/>
            <a:ext cx="3514380" cy="1405752"/>
          </a:xfrm>
          <a:custGeom>
            <a:avLst/>
            <a:gdLst/>
            <a:ahLst/>
            <a:cxnLst/>
            <a:rect r="r" b="b" t="t" l="l"/>
            <a:pathLst>
              <a:path h="1405752" w="3514380">
                <a:moveTo>
                  <a:pt x="0" y="0"/>
                </a:moveTo>
                <a:lnTo>
                  <a:pt x="3514379" y="0"/>
                </a:lnTo>
                <a:lnTo>
                  <a:pt x="3514379" y="1405752"/>
                </a:lnTo>
                <a:lnTo>
                  <a:pt x="0" y="140575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556198" y="9163025"/>
            <a:ext cx="3067030" cy="613406"/>
          </a:xfrm>
          <a:custGeom>
            <a:avLst/>
            <a:gdLst/>
            <a:ahLst/>
            <a:cxnLst/>
            <a:rect r="r" b="b" t="t" l="l"/>
            <a:pathLst>
              <a:path h="613406" w="3067030">
                <a:moveTo>
                  <a:pt x="0" y="0"/>
                </a:moveTo>
                <a:lnTo>
                  <a:pt x="3067030" y="0"/>
                </a:lnTo>
                <a:lnTo>
                  <a:pt x="3067030" y="613406"/>
                </a:lnTo>
                <a:lnTo>
                  <a:pt x="0" y="61340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5365869" y="9209421"/>
            <a:ext cx="2574382" cy="514876"/>
          </a:xfrm>
          <a:custGeom>
            <a:avLst/>
            <a:gdLst/>
            <a:ahLst/>
            <a:cxnLst/>
            <a:rect r="r" b="b" t="t" l="l"/>
            <a:pathLst>
              <a:path h="514876" w="2574382">
                <a:moveTo>
                  <a:pt x="0" y="0"/>
                </a:moveTo>
                <a:lnTo>
                  <a:pt x="2574382" y="0"/>
                </a:lnTo>
                <a:lnTo>
                  <a:pt x="2574382" y="514877"/>
                </a:lnTo>
                <a:lnTo>
                  <a:pt x="0" y="51487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4354744" y="5430613"/>
            <a:ext cx="2105680" cy="107198"/>
          </a:xfrm>
          <a:custGeom>
            <a:avLst/>
            <a:gdLst/>
            <a:ahLst/>
            <a:cxnLst/>
            <a:rect r="r" b="b" t="t" l="l"/>
            <a:pathLst>
              <a:path h="107198" w="2105680">
                <a:moveTo>
                  <a:pt x="0" y="0"/>
                </a:moveTo>
                <a:lnTo>
                  <a:pt x="2105680" y="0"/>
                </a:lnTo>
                <a:lnTo>
                  <a:pt x="2105680" y="107198"/>
                </a:lnTo>
                <a:lnTo>
                  <a:pt x="0" y="10719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612744" y="5124817"/>
            <a:ext cx="3149908" cy="6621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006"/>
              </a:lnSpc>
            </a:pPr>
            <a:r>
              <a:rPr lang="en-US" sz="4551">
                <a:solidFill>
                  <a:srgbClr val="000000"/>
                </a:solidFill>
                <a:latin typeface="TC Milo"/>
              </a:rPr>
              <a:t>TEMA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548600" y="6055840"/>
            <a:ext cx="4723125" cy="6621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006"/>
              </a:lnSpc>
            </a:pPr>
            <a:r>
              <a:rPr lang="en-US" sz="4551">
                <a:solidFill>
                  <a:srgbClr val="000000"/>
                </a:solidFill>
                <a:latin typeface="TC Milo"/>
              </a:rPr>
              <a:t>PROTÓTIPO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627351" y="6055840"/>
            <a:ext cx="4481092" cy="6621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006"/>
              </a:lnSpc>
            </a:pPr>
            <a:r>
              <a:rPr lang="en-US" sz="4551">
                <a:solidFill>
                  <a:srgbClr val="000000"/>
                </a:solidFill>
                <a:latin typeface="TC Milo"/>
              </a:rPr>
              <a:t>IDEIA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845893" y="9250325"/>
            <a:ext cx="5947699" cy="4292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6"/>
              </a:lnSpc>
            </a:pPr>
            <a:r>
              <a:rPr lang="en-US" sz="3051">
                <a:solidFill>
                  <a:srgbClr val="000000"/>
                </a:solidFill>
                <a:latin typeface="TC Milo"/>
              </a:rPr>
              <a:t>RENATA MIRANDA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1530717" y="9250325"/>
            <a:ext cx="5947699" cy="4292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356"/>
              </a:lnSpc>
            </a:pPr>
            <a:r>
              <a:rPr lang="en-US" sz="3051">
                <a:solidFill>
                  <a:srgbClr val="000000"/>
                </a:solidFill>
                <a:latin typeface="TC Milo"/>
              </a:rPr>
              <a:t>NOVEMBRO 2023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634217" y="7299912"/>
            <a:ext cx="15019566" cy="11859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13"/>
              </a:lnSpc>
            </a:pPr>
            <a:r>
              <a:rPr lang="en-US" sz="1959" spc="-58">
                <a:solidFill>
                  <a:srgbClr val="000000"/>
                </a:solidFill>
                <a:latin typeface="Courier Prime"/>
              </a:rPr>
              <a:t> Um Hackathon é um evento que reúne programadores, designers e outros profissionais para uma maratona de programação, cujo objetivo é desenvolver um software ou solução tecnológica que atenda a um fim específico</a:t>
            </a:r>
          </a:p>
        </p:txBody>
      </p:sp>
      <p:sp>
        <p:nvSpPr>
          <p:cNvPr name="Freeform 21" id="21"/>
          <p:cNvSpPr/>
          <p:nvPr/>
        </p:nvSpPr>
        <p:spPr>
          <a:xfrm flipH="false" flipV="false" rot="0">
            <a:off x="14340221" y="2974451"/>
            <a:ext cx="1259418" cy="265623"/>
          </a:xfrm>
          <a:custGeom>
            <a:avLst/>
            <a:gdLst/>
            <a:ahLst/>
            <a:cxnLst/>
            <a:rect r="r" b="b" t="t" l="l"/>
            <a:pathLst>
              <a:path h="265623" w="1259418">
                <a:moveTo>
                  <a:pt x="0" y="0"/>
                </a:moveTo>
                <a:lnTo>
                  <a:pt x="1259418" y="0"/>
                </a:lnTo>
                <a:lnTo>
                  <a:pt x="1259418" y="265622"/>
                </a:lnTo>
                <a:lnTo>
                  <a:pt x="0" y="26562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14024685" y="2836506"/>
            <a:ext cx="3149908" cy="6621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006"/>
              </a:lnSpc>
            </a:pPr>
            <a:r>
              <a:rPr lang="en-US" sz="4551">
                <a:solidFill>
                  <a:srgbClr val="000000"/>
                </a:solidFill>
                <a:latin typeface="TC Milo"/>
              </a:rPr>
              <a:t>PITCH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</a:blip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56198" y="9163025"/>
            <a:ext cx="3067030" cy="613406"/>
          </a:xfrm>
          <a:custGeom>
            <a:avLst/>
            <a:gdLst/>
            <a:ahLst/>
            <a:cxnLst/>
            <a:rect r="r" b="b" t="t" l="l"/>
            <a:pathLst>
              <a:path h="613406" w="3067030">
                <a:moveTo>
                  <a:pt x="0" y="0"/>
                </a:moveTo>
                <a:lnTo>
                  <a:pt x="3067030" y="0"/>
                </a:lnTo>
                <a:lnTo>
                  <a:pt x="3067030" y="613406"/>
                </a:lnTo>
                <a:lnTo>
                  <a:pt x="0" y="61340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365869" y="9209421"/>
            <a:ext cx="2574382" cy="514876"/>
          </a:xfrm>
          <a:custGeom>
            <a:avLst/>
            <a:gdLst/>
            <a:ahLst/>
            <a:cxnLst/>
            <a:rect r="r" b="b" t="t" l="l"/>
            <a:pathLst>
              <a:path h="514876" w="2574382">
                <a:moveTo>
                  <a:pt x="0" y="0"/>
                </a:moveTo>
                <a:lnTo>
                  <a:pt x="2574382" y="0"/>
                </a:lnTo>
                <a:lnTo>
                  <a:pt x="2574382" y="514877"/>
                </a:lnTo>
                <a:lnTo>
                  <a:pt x="0" y="51487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7757983">
            <a:off x="6995248" y="2418598"/>
            <a:ext cx="1575595" cy="707585"/>
          </a:xfrm>
          <a:custGeom>
            <a:avLst/>
            <a:gdLst/>
            <a:ahLst/>
            <a:cxnLst/>
            <a:rect r="r" b="b" t="t" l="l"/>
            <a:pathLst>
              <a:path h="707585" w="1575595">
                <a:moveTo>
                  <a:pt x="1575595" y="0"/>
                </a:moveTo>
                <a:lnTo>
                  <a:pt x="0" y="0"/>
                </a:lnTo>
                <a:lnTo>
                  <a:pt x="0" y="707585"/>
                </a:lnTo>
                <a:lnTo>
                  <a:pt x="1575595" y="707585"/>
                </a:lnTo>
                <a:lnTo>
                  <a:pt x="1575595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-10800000">
            <a:off x="8495439" y="4403548"/>
            <a:ext cx="1575595" cy="707585"/>
          </a:xfrm>
          <a:custGeom>
            <a:avLst/>
            <a:gdLst/>
            <a:ahLst/>
            <a:cxnLst/>
            <a:rect r="r" b="b" t="t" l="l"/>
            <a:pathLst>
              <a:path h="707585" w="1575595">
                <a:moveTo>
                  <a:pt x="1575595" y="0"/>
                </a:moveTo>
                <a:lnTo>
                  <a:pt x="0" y="0"/>
                </a:lnTo>
                <a:lnTo>
                  <a:pt x="0" y="707585"/>
                </a:lnTo>
                <a:lnTo>
                  <a:pt x="1575595" y="707585"/>
                </a:lnTo>
                <a:lnTo>
                  <a:pt x="1575595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-8173548">
            <a:off x="6818872" y="6292512"/>
            <a:ext cx="1575595" cy="707585"/>
          </a:xfrm>
          <a:custGeom>
            <a:avLst/>
            <a:gdLst/>
            <a:ahLst/>
            <a:cxnLst/>
            <a:rect r="r" b="b" t="t" l="l"/>
            <a:pathLst>
              <a:path h="707585" w="1575595">
                <a:moveTo>
                  <a:pt x="1575595" y="0"/>
                </a:moveTo>
                <a:lnTo>
                  <a:pt x="0" y="0"/>
                </a:lnTo>
                <a:lnTo>
                  <a:pt x="0" y="707586"/>
                </a:lnTo>
                <a:lnTo>
                  <a:pt x="1575595" y="707586"/>
                </a:lnTo>
                <a:lnTo>
                  <a:pt x="1575595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0">
            <a:off x="845893" y="3674345"/>
            <a:ext cx="7315200" cy="1715747"/>
          </a:xfrm>
          <a:custGeom>
            <a:avLst/>
            <a:gdLst/>
            <a:ahLst/>
            <a:cxnLst/>
            <a:rect r="r" b="b" t="t" l="l"/>
            <a:pathLst>
              <a:path h="1715747" w="7315200">
                <a:moveTo>
                  <a:pt x="7315200" y="0"/>
                </a:moveTo>
                <a:lnTo>
                  <a:pt x="0" y="0"/>
                </a:lnTo>
                <a:lnTo>
                  <a:pt x="0" y="1715747"/>
                </a:lnTo>
                <a:lnTo>
                  <a:pt x="7315200" y="1715747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2700000">
            <a:off x="3624267" y="5395189"/>
            <a:ext cx="1440507" cy="1538038"/>
          </a:xfrm>
          <a:custGeom>
            <a:avLst/>
            <a:gdLst/>
            <a:ahLst/>
            <a:cxnLst/>
            <a:rect r="r" b="b" t="t" l="l"/>
            <a:pathLst>
              <a:path h="1538038" w="1440507">
                <a:moveTo>
                  <a:pt x="0" y="0"/>
                </a:moveTo>
                <a:lnTo>
                  <a:pt x="1440507" y="0"/>
                </a:lnTo>
                <a:lnTo>
                  <a:pt x="1440507" y="1538037"/>
                </a:lnTo>
                <a:lnTo>
                  <a:pt x="0" y="153803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-65201" t="-48537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845893" y="9250325"/>
            <a:ext cx="5947699" cy="4292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6"/>
              </a:lnSpc>
            </a:pPr>
            <a:r>
              <a:rPr lang="en-US" sz="3051">
                <a:solidFill>
                  <a:srgbClr val="000000"/>
                </a:solidFill>
                <a:latin typeface="TC Milo"/>
              </a:rPr>
              <a:t>RENATA MIRANDA</a:t>
            </a:r>
            <a:r>
              <a:rPr lang="en-US" sz="3051">
                <a:solidFill>
                  <a:srgbClr val="000000"/>
                </a:solidFill>
                <a:latin typeface="TC Milo"/>
              </a:rPr>
              <a:t>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674583" y="9347151"/>
            <a:ext cx="5947699" cy="4292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356"/>
              </a:lnSpc>
            </a:pPr>
            <a:r>
              <a:rPr lang="en-US" sz="3051">
                <a:solidFill>
                  <a:srgbClr val="000000"/>
                </a:solidFill>
                <a:latin typeface="TC Milo"/>
              </a:rPr>
              <a:t>NOVEMBRO 2023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303169" y="3801870"/>
            <a:ext cx="8661455" cy="15548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1714"/>
              </a:lnSpc>
            </a:pPr>
            <a:r>
              <a:rPr lang="en-US" sz="10649">
                <a:solidFill>
                  <a:srgbClr val="000000"/>
                </a:solidFill>
                <a:latin typeface="TC Milo"/>
              </a:rPr>
              <a:t>PITCH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131498" y="1349339"/>
            <a:ext cx="6387831" cy="7634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896"/>
              </a:lnSpc>
            </a:pPr>
            <a:r>
              <a:rPr lang="en-US" sz="5360">
                <a:solidFill>
                  <a:srgbClr val="000000"/>
                </a:solidFill>
                <a:latin typeface="TC Milo"/>
              </a:rPr>
              <a:t>PROBLEMA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454517" y="4451163"/>
            <a:ext cx="6387831" cy="7634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896"/>
              </a:lnSpc>
            </a:pPr>
            <a:r>
              <a:rPr lang="en-US" sz="5360">
                <a:solidFill>
                  <a:srgbClr val="000000"/>
                </a:solidFill>
                <a:latin typeface="TC Milo"/>
              </a:rPr>
              <a:t>IDEIA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291173" y="7268979"/>
            <a:ext cx="6387831" cy="7634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896"/>
              </a:lnSpc>
            </a:pPr>
            <a:r>
              <a:rPr lang="en-US" sz="5360">
                <a:solidFill>
                  <a:srgbClr val="000000"/>
                </a:solidFill>
                <a:latin typeface="TC Milo"/>
              </a:rPr>
              <a:t>SOLUÇÃO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495439" y="887807"/>
            <a:ext cx="3829975" cy="14415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1008"/>
              </a:lnSpc>
            </a:pPr>
            <a:r>
              <a:rPr lang="en-US" sz="10007">
                <a:solidFill>
                  <a:srgbClr val="000000"/>
                </a:solidFill>
                <a:latin typeface="TC Milo"/>
              </a:rPr>
              <a:t>1.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644474" y="3915228"/>
            <a:ext cx="3829975" cy="14415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1008"/>
              </a:lnSpc>
            </a:pPr>
            <a:r>
              <a:rPr lang="en-US" sz="10007">
                <a:solidFill>
                  <a:srgbClr val="000000"/>
                </a:solidFill>
                <a:latin typeface="TC Milo"/>
              </a:rPr>
              <a:t>2.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8420276" y="6764128"/>
            <a:ext cx="2554105" cy="14415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1008"/>
              </a:lnSpc>
            </a:pPr>
            <a:r>
              <a:rPr lang="en-US" sz="10007">
                <a:solidFill>
                  <a:srgbClr val="000000"/>
                </a:solidFill>
                <a:latin typeface="TC Milo"/>
              </a:rPr>
              <a:t>3.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247795" y="2034806"/>
            <a:ext cx="6271534" cy="782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13"/>
              </a:lnSpc>
            </a:pPr>
            <a:r>
              <a:rPr lang="en-US" sz="1959" spc="-58">
                <a:solidFill>
                  <a:srgbClr val="000000"/>
                </a:solidFill>
                <a:latin typeface="Courier Prime"/>
              </a:rPr>
              <a:t>Qual problema você quer resolver e qual a relevância desse assunto?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1353475" y="5294842"/>
            <a:ext cx="6271534" cy="3843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13"/>
              </a:lnSpc>
            </a:pPr>
            <a:r>
              <a:rPr lang="en-US" sz="1959" spc="-58">
                <a:solidFill>
                  <a:srgbClr val="000000"/>
                </a:solidFill>
                <a:latin typeface="Courier Prime"/>
              </a:rPr>
              <a:t>O seu plano de ação para abordar o problema 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291173" y="8253191"/>
            <a:ext cx="6271534" cy="782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13"/>
              </a:lnSpc>
            </a:pPr>
            <a:r>
              <a:rPr lang="en-US" sz="1959" spc="-58">
                <a:solidFill>
                  <a:srgbClr val="000000"/>
                </a:solidFill>
                <a:latin typeface="Courier Prime"/>
              </a:rPr>
              <a:t>Conjunto das tecnologias e métodos propostos para resolver o problema citado</a:t>
            </a:r>
          </a:p>
        </p:txBody>
      </p:sp>
      <p:sp>
        <p:nvSpPr>
          <p:cNvPr name="Freeform 22" id="22"/>
          <p:cNvSpPr/>
          <p:nvPr/>
        </p:nvSpPr>
        <p:spPr>
          <a:xfrm flipH="false" flipV="false" rot="0">
            <a:off x="9247795" y="2005543"/>
            <a:ext cx="2105680" cy="107198"/>
          </a:xfrm>
          <a:custGeom>
            <a:avLst/>
            <a:gdLst/>
            <a:ahLst/>
            <a:cxnLst/>
            <a:rect r="r" b="b" t="t" l="l"/>
            <a:pathLst>
              <a:path h="107198" w="2105680">
                <a:moveTo>
                  <a:pt x="0" y="0"/>
                </a:moveTo>
                <a:lnTo>
                  <a:pt x="2105680" y="0"/>
                </a:lnTo>
                <a:lnTo>
                  <a:pt x="2105680" y="107198"/>
                </a:lnTo>
                <a:lnTo>
                  <a:pt x="0" y="10719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11432248" y="5111133"/>
            <a:ext cx="2105680" cy="107198"/>
          </a:xfrm>
          <a:custGeom>
            <a:avLst/>
            <a:gdLst/>
            <a:ahLst/>
            <a:cxnLst/>
            <a:rect r="r" b="b" t="t" l="l"/>
            <a:pathLst>
              <a:path h="107198" w="2105680">
                <a:moveTo>
                  <a:pt x="0" y="0"/>
                </a:moveTo>
                <a:lnTo>
                  <a:pt x="2105680" y="0"/>
                </a:lnTo>
                <a:lnTo>
                  <a:pt x="2105680" y="107198"/>
                </a:lnTo>
                <a:lnTo>
                  <a:pt x="0" y="10719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9291173" y="7939936"/>
            <a:ext cx="3631427" cy="184873"/>
          </a:xfrm>
          <a:custGeom>
            <a:avLst/>
            <a:gdLst/>
            <a:ahLst/>
            <a:cxnLst/>
            <a:rect r="r" b="b" t="t" l="l"/>
            <a:pathLst>
              <a:path h="184873" w="3631427">
                <a:moveTo>
                  <a:pt x="0" y="0"/>
                </a:moveTo>
                <a:lnTo>
                  <a:pt x="3631427" y="0"/>
                </a:lnTo>
                <a:lnTo>
                  <a:pt x="3631427" y="184872"/>
                </a:lnTo>
                <a:lnTo>
                  <a:pt x="0" y="184872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</a:blip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56198" y="9163025"/>
            <a:ext cx="3067030" cy="613406"/>
          </a:xfrm>
          <a:custGeom>
            <a:avLst/>
            <a:gdLst/>
            <a:ahLst/>
            <a:cxnLst/>
            <a:rect r="r" b="b" t="t" l="l"/>
            <a:pathLst>
              <a:path h="613406" w="3067030">
                <a:moveTo>
                  <a:pt x="0" y="0"/>
                </a:moveTo>
                <a:lnTo>
                  <a:pt x="3067030" y="0"/>
                </a:lnTo>
                <a:lnTo>
                  <a:pt x="3067030" y="613406"/>
                </a:lnTo>
                <a:lnTo>
                  <a:pt x="0" y="61340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365869" y="9209421"/>
            <a:ext cx="2574382" cy="514876"/>
          </a:xfrm>
          <a:custGeom>
            <a:avLst/>
            <a:gdLst/>
            <a:ahLst/>
            <a:cxnLst/>
            <a:rect r="r" b="b" t="t" l="l"/>
            <a:pathLst>
              <a:path h="514876" w="2574382">
                <a:moveTo>
                  <a:pt x="0" y="0"/>
                </a:moveTo>
                <a:lnTo>
                  <a:pt x="2574382" y="0"/>
                </a:lnTo>
                <a:lnTo>
                  <a:pt x="2574382" y="514877"/>
                </a:lnTo>
                <a:lnTo>
                  <a:pt x="0" y="51487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955330" y="3243983"/>
            <a:ext cx="2689250" cy="1075700"/>
          </a:xfrm>
          <a:custGeom>
            <a:avLst/>
            <a:gdLst/>
            <a:ahLst/>
            <a:cxnLst/>
            <a:rect r="r" b="b" t="t" l="l"/>
            <a:pathLst>
              <a:path h="1075700" w="2689250">
                <a:moveTo>
                  <a:pt x="0" y="0"/>
                </a:moveTo>
                <a:lnTo>
                  <a:pt x="2689251" y="0"/>
                </a:lnTo>
                <a:lnTo>
                  <a:pt x="2689251" y="1075700"/>
                </a:lnTo>
                <a:lnTo>
                  <a:pt x="0" y="10757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686698" y="4319683"/>
            <a:ext cx="237949" cy="2077336"/>
          </a:xfrm>
          <a:custGeom>
            <a:avLst/>
            <a:gdLst/>
            <a:ahLst/>
            <a:cxnLst/>
            <a:rect r="r" b="b" t="t" l="l"/>
            <a:pathLst>
              <a:path h="2077336" w="237949">
                <a:moveTo>
                  <a:pt x="0" y="0"/>
                </a:moveTo>
                <a:lnTo>
                  <a:pt x="237950" y="0"/>
                </a:lnTo>
                <a:lnTo>
                  <a:pt x="237950" y="2077336"/>
                </a:lnTo>
                <a:lnTo>
                  <a:pt x="0" y="207733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913147">
            <a:off x="1152344" y="424892"/>
            <a:ext cx="4922202" cy="2819080"/>
          </a:xfrm>
          <a:custGeom>
            <a:avLst/>
            <a:gdLst/>
            <a:ahLst/>
            <a:cxnLst/>
            <a:rect r="r" b="b" t="t" l="l"/>
            <a:pathLst>
              <a:path h="2819080" w="4922202">
                <a:moveTo>
                  <a:pt x="0" y="0"/>
                </a:moveTo>
                <a:lnTo>
                  <a:pt x="4922202" y="0"/>
                </a:lnTo>
                <a:lnTo>
                  <a:pt x="4922202" y="2819079"/>
                </a:lnTo>
                <a:lnTo>
                  <a:pt x="0" y="281907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845893" y="9250325"/>
            <a:ext cx="5947699" cy="4292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6"/>
              </a:lnSpc>
            </a:pPr>
            <a:r>
              <a:rPr lang="en-US" sz="3051">
                <a:solidFill>
                  <a:srgbClr val="000000"/>
                </a:solidFill>
                <a:latin typeface="TC Milo"/>
              </a:rPr>
              <a:t>RENATA MIRANDA</a:t>
            </a:r>
            <a:r>
              <a:rPr lang="en-US" sz="3051">
                <a:solidFill>
                  <a:srgbClr val="000000"/>
                </a:solidFill>
                <a:latin typeface="TC Milo"/>
              </a:rPr>
              <a:t>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530717" y="9250325"/>
            <a:ext cx="5947699" cy="4292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356"/>
              </a:lnSpc>
            </a:pPr>
            <a:r>
              <a:rPr lang="en-US" sz="3051">
                <a:solidFill>
                  <a:srgbClr val="000000"/>
                </a:solidFill>
                <a:latin typeface="TC Milo"/>
              </a:rPr>
              <a:t>NOVEMBRO 2023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155529" y="1177543"/>
            <a:ext cx="6861510" cy="12225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280"/>
              </a:lnSpc>
            </a:pPr>
            <a:r>
              <a:rPr lang="en-US" sz="8436">
                <a:solidFill>
                  <a:srgbClr val="000000"/>
                </a:solidFill>
                <a:latin typeface="TC Milo"/>
              </a:rPr>
              <a:t>DICA #1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155529" y="3448079"/>
            <a:ext cx="15322886" cy="7008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366"/>
              </a:lnSpc>
            </a:pPr>
            <a:r>
              <a:rPr lang="en-US" sz="4878">
                <a:solidFill>
                  <a:srgbClr val="000000"/>
                </a:solidFill>
                <a:latin typeface="TC Milo"/>
              </a:rPr>
              <a:t>EXPONHA O PROBLEMA QUE VOCÊ QUER RESOLVER,  NÃO APENAS A SUA SOLUÇÃO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198456" y="4719957"/>
            <a:ext cx="10102452" cy="11815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13"/>
              </a:lnSpc>
            </a:pPr>
            <a:r>
              <a:rPr lang="en-US" sz="1959" spc="-58">
                <a:solidFill>
                  <a:srgbClr val="000000"/>
                </a:solidFill>
                <a:latin typeface="Courier Prime"/>
              </a:rPr>
              <a:t>O problema é a parte mais importante de um pitch:</a:t>
            </a:r>
          </a:p>
          <a:p>
            <a:pPr>
              <a:lnSpc>
                <a:spcPts val="3213"/>
              </a:lnSpc>
            </a:pPr>
            <a:r>
              <a:rPr lang="en-US" sz="1959" spc="-58">
                <a:solidFill>
                  <a:srgbClr val="000000"/>
                </a:solidFill>
                <a:latin typeface="Courier Prime"/>
              </a:rPr>
              <a:t>Ressalte porque o problema é relevante, quem ele impacta (negativamente) e porque não foi resolvido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2321684" y="7008525"/>
            <a:ext cx="1371862" cy="1542995"/>
          </a:xfrm>
          <a:custGeom>
            <a:avLst/>
            <a:gdLst/>
            <a:ahLst/>
            <a:cxnLst/>
            <a:rect r="r" b="b" t="t" l="l"/>
            <a:pathLst>
              <a:path h="1542995" w="1371862">
                <a:moveTo>
                  <a:pt x="0" y="0"/>
                </a:moveTo>
                <a:lnTo>
                  <a:pt x="1371862" y="0"/>
                </a:lnTo>
                <a:lnTo>
                  <a:pt x="1371862" y="1542994"/>
                </a:lnTo>
                <a:lnTo>
                  <a:pt x="0" y="154299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3819742" y="7663391"/>
            <a:ext cx="4268313" cy="6005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267"/>
              </a:lnSpc>
            </a:pPr>
            <a:r>
              <a:rPr lang="en-US" sz="2267" spc="-68">
                <a:solidFill>
                  <a:srgbClr val="B42E2E"/>
                </a:solidFill>
                <a:latin typeface="Courier Prime Bold"/>
              </a:rPr>
              <a:t>Soluções com problema pouco claro não vendem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9144000" y="6913325"/>
            <a:ext cx="1659313" cy="1638194"/>
          </a:xfrm>
          <a:custGeom>
            <a:avLst/>
            <a:gdLst/>
            <a:ahLst/>
            <a:cxnLst/>
            <a:rect r="r" b="b" t="t" l="l"/>
            <a:pathLst>
              <a:path h="1638194" w="1659313">
                <a:moveTo>
                  <a:pt x="0" y="0"/>
                </a:moveTo>
                <a:lnTo>
                  <a:pt x="1659313" y="0"/>
                </a:lnTo>
                <a:lnTo>
                  <a:pt x="1659313" y="1638194"/>
                </a:lnTo>
                <a:lnTo>
                  <a:pt x="0" y="1638194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0803313" y="7663391"/>
            <a:ext cx="4268313" cy="6005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267"/>
              </a:lnSpc>
            </a:pPr>
            <a:r>
              <a:rPr lang="en-US" sz="2267" spc="-68">
                <a:solidFill>
                  <a:srgbClr val="3C8260"/>
                </a:solidFill>
                <a:latin typeface="Courier Prime Bold"/>
              </a:rPr>
              <a:t>Contar uma estória cria empatia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</a:blip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56198" y="9163025"/>
            <a:ext cx="3067030" cy="613406"/>
          </a:xfrm>
          <a:custGeom>
            <a:avLst/>
            <a:gdLst/>
            <a:ahLst/>
            <a:cxnLst/>
            <a:rect r="r" b="b" t="t" l="l"/>
            <a:pathLst>
              <a:path h="613406" w="3067030">
                <a:moveTo>
                  <a:pt x="0" y="0"/>
                </a:moveTo>
                <a:lnTo>
                  <a:pt x="3067030" y="0"/>
                </a:lnTo>
                <a:lnTo>
                  <a:pt x="3067030" y="613406"/>
                </a:lnTo>
                <a:lnTo>
                  <a:pt x="0" y="61340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365869" y="9209421"/>
            <a:ext cx="2574382" cy="514876"/>
          </a:xfrm>
          <a:custGeom>
            <a:avLst/>
            <a:gdLst/>
            <a:ahLst/>
            <a:cxnLst/>
            <a:rect r="r" b="b" t="t" l="l"/>
            <a:pathLst>
              <a:path h="514876" w="2574382">
                <a:moveTo>
                  <a:pt x="0" y="0"/>
                </a:moveTo>
                <a:lnTo>
                  <a:pt x="2574382" y="0"/>
                </a:lnTo>
                <a:lnTo>
                  <a:pt x="2574382" y="514877"/>
                </a:lnTo>
                <a:lnTo>
                  <a:pt x="0" y="51487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114062" y="3243983"/>
            <a:ext cx="2689250" cy="1075700"/>
          </a:xfrm>
          <a:custGeom>
            <a:avLst/>
            <a:gdLst/>
            <a:ahLst/>
            <a:cxnLst/>
            <a:rect r="r" b="b" t="t" l="l"/>
            <a:pathLst>
              <a:path h="1075700" w="2689250">
                <a:moveTo>
                  <a:pt x="0" y="0"/>
                </a:moveTo>
                <a:lnTo>
                  <a:pt x="2689251" y="0"/>
                </a:lnTo>
                <a:lnTo>
                  <a:pt x="2689251" y="1075700"/>
                </a:lnTo>
                <a:lnTo>
                  <a:pt x="0" y="10757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686698" y="4319683"/>
            <a:ext cx="237949" cy="2077336"/>
          </a:xfrm>
          <a:custGeom>
            <a:avLst/>
            <a:gdLst/>
            <a:ahLst/>
            <a:cxnLst/>
            <a:rect r="r" b="b" t="t" l="l"/>
            <a:pathLst>
              <a:path h="2077336" w="237949">
                <a:moveTo>
                  <a:pt x="0" y="0"/>
                </a:moveTo>
                <a:lnTo>
                  <a:pt x="237950" y="0"/>
                </a:lnTo>
                <a:lnTo>
                  <a:pt x="237950" y="2077336"/>
                </a:lnTo>
                <a:lnTo>
                  <a:pt x="0" y="207733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913147">
            <a:off x="1152344" y="424892"/>
            <a:ext cx="4922202" cy="2819080"/>
          </a:xfrm>
          <a:custGeom>
            <a:avLst/>
            <a:gdLst/>
            <a:ahLst/>
            <a:cxnLst/>
            <a:rect r="r" b="b" t="t" l="l"/>
            <a:pathLst>
              <a:path h="2819080" w="4922202">
                <a:moveTo>
                  <a:pt x="0" y="0"/>
                </a:moveTo>
                <a:lnTo>
                  <a:pt x="4922202" y="0"/>
                </a:lnTo>
                <a:lnTo>
                  <a:pt x="4922202" y="2819079"/>
                </a:lnTo>
                <a:lnTo>
                  <a:pt x="0" y="281907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845893" y="9250325"/>
            <a:ext cx="5947699" cy="4292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6"/>
              </a:lnSpc>
            </a:pPr>
            <a:r>
              <a:rPr lang="en-US" sz="3051">
                <a:solidFill>
                  <a:srgbClr val="000000"/>
                </a:solidFill>
                <a:latin typeface="TC Milo"/>
              </a:rPr>
              <a:t>RENATA MIRANDA</a:t>
            </a:r>
            <a:r>
              <a:rPr lang="en-US" sz="3051">
                <a:solidFill>
                  <a:srgbClr val="000000"/>
                </a:solidFill>
                <a:latin typeface="TC Milo"/>
              </a:rPr>
              <a:t>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530717" y="9250325"/>
            <a:ext cx="5947699" cy="4292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356"/>
              </a:lnSpc>
            </a:pPr>
            <a:r>
              <a:rPr lang="en-US" sz="3051">
                <a:solidFill>
                  <a:srgbClr val="000000"/>
                </a:solidFill>
                <a:latin typeface="TC Milo"/>
              </a:rPr>
              <a:t>NOVEMBRO 2023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155529" y="1177543"/>
            <a:ext cx="6861510" cy="12225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280"/>
              </a:lnSpc>
            </a:pPr>
            <a:r>
              <a:rPr lang="en-US" sz="8436">
                <a:solidFill>
                  <a:srgbClr val="000000"/>
                </a:solidFill>
                <a:latin typeface="TC Milo"/>
              </a:rPr>
              <a:t>DICA #2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155529" y="3448079"/>
            <a:ext cx="15322886" cy="7008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366"/>
              </a:lnSpc>
            </a:pPr>
            <a:r>
              <a:rPr lang="en-US" sz="4878">
                <a:solidFill>
                  <a:srgbClr val="000000"/>
                </a:solidFill>
                <a:latin typeface="TC Milo"/>
              </a:rPr>
              <a:t>DEIXE O MEMBRO DO TIME COM </a:t>
            </a:r>
            <a:r>
              <a:rPr lang="en-US" sz="4878">
                <a:solidFill>
                  <a:srgbClr val="000000"/>
                </a:solidFill>
                <a:latin typeface="TC Milo"/>
              </a:rPr>
              <a:t>mais facilidade fazer a apresentação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198456" y="4719957"/>
            <a:ext cx="10102452" cy="11815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13"/>
              </a:lnSpc>
            </a:pPr>
            <a:r>
              <a:rPr lang="en-US" sz="1959" spc="-58">
                <a:solidFill>
                  <a:srgbClr val="000000"/>
                </a:solidFill>
                <a:latin typeface="Courier Prime"/>
              </a:rPr>
              <a:t>Nem todas as pessoas gostam de apresentar:</a:t>
            </a:r>
          </a:p>
          <a:p>
            <a:pPr>
              <a:lnSpc>
                <a:spcPts val="3213"/>
              </a:lnSpc>
            </a:pPr>
            <a:r>
              <a:rPr lang="en-US" sz="1959" spc="-58">
                <a:solidFill>
                  <a:srgbClr val="000000"/>
                </a:solidFill>
                <a:latin typeface="Courier Prime"/>
              </a:rPr>
              <a:t>Se não tiver um candidato óbvio, façam uma rodada de teste para escolher quem tem mais facilidade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2321684" y="7008525"/>
            <a:ext cx="1371862" cy="1542995"/>
          </a:xfrm>
          <a:custGeom>
            <a:avLst/>
            <a:gdLst/>
            <a:ahLst/>
            <a:cxnLst/>
            <a:rect r="r" b="b" t="t" l="l"/>
            <a:pathLst>
              <a:path h="1542995" w="1371862">
                <a:moveTo>
                  <a:pt x="0" y="0"/>
                </a:moveTo>
                <a:lnTo>
                  <a:pt x="1371862" y="0"/>
                </a:lnTo>
                <a:lnTo>
                  <a:pt x="1371862" y="1542994"/>
                </a:lnTo>
                <a:lnTo>
                  <a:pt x="0" y="154299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3819742" y="7663391"/>
            <a:ext cx="4268313" cy="6005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267"/>
              </a:lnSpc>
            </a:pPr>
            <a:r>
              <a:rPr lang="en-US" sz="2267" spc="-68">
                <a:solidFill>
                  <a:srgbClr val="B42E2E"/>
                </a:solidFill>
                <a:latin typeface="Courier Prime Bold"/>
              </a:rPr>
              <a:t>Evite vícios de fala que distraem os ouvintes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9144000" y="6913325"/>
            <a:ext cx="1659313" cy="1638194"/>
          </a:xfrm>
          <a:custGeom>
            <a:avLst/>
            <a:gdLst/>
            <a:ahLst/>
            <a:cxnLst/>
            <a:rect r="r" b="b" t="t" l="l"/>
            <a:pathLst>
              <a:path h="1638194" w="1659313">
                <a:moveTo>
                  <a:pt x="0" y="0"/>
                </a:moveTo>
                <a:lnTo>
                  <a:pt x="1659313" y="0"/>
                </a:lnTo>
                <a:lnTo>
                  <a:pt x="1659313" y="1638194"/>
                </a:lnTo>
                <a:lnTo>
                  <a:pt x="0" y="1638194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0803313" y="7663391"/>
            <a:ext cx="4268313" cy="6005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267"/>
              </a:lnSpc>
            </a:pPr>
            <a:r>
              <a:rPr lang="en-US" sz="2267" spc="-68">
                <a:solidFill>
                  <a:srgbClr val="3C8260"/>
                </a:solidFill>
                <a:latin typeface="Courier Prime Bold"/>
              </a:rPr>
              <a:t>Explore sua voz para dar vida ao pitch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</a:blip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56198" y="9163025"/>
            <a:ext cx="3067030" cy="613406"/>
          </a:xfrm>
          <a:custGeom>
            <a:avLst/>
            <a:gdLst/>
            <a:ahLst/>
            <a:cxnLst/>
            <a:rect r="r" b="b" t="t" l="l"/>
            <a:pathLst>
              <a:path h="613406" w="3067030">
                <a:moveTo>
                  <a:pt x="0" y="0"/>
                </a:moveTo>
                <a:lnTo>
                  <a:pt x="3067030" y="0"/>
                </a:lnTo>
                <a:lnTo>
                  <a:pt x="3067030" y="613406"/>
                </a:lnTo>
                <a:lnTo>
                  <a:pt x="0" y="61340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365869" y="9209421"/>
            <a:ext cx="2574382" cy="514876"/>
          </a:xfrm>
          <a:custGeom>
            <a:avLst/>
            <a:gdLst/>
            <a:ahLst/>
            <a:cxnLst/>
            <a:rect r="r" b="b" t="t" l="l"/>
            <a:pathLst>
              <a:path h="514876" w="2574382">
                <a:moveTo>
                  <a:pt x="0" y="0"/>
                </a:moveTo>
                <a:lnTo>
                  <a:pt x="2574382" y="0"/>
                </a:lnTo>
                <a:lnTo>
                  <a:pt x="2574382" y="514877"/>
                </a:lnTo>
                <a:lnTo>
                  <a:pt x="0" y="51487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017039" y="3243983"/>
            <a:ext cx="2689250" cy="1075700"/>
          </a:xfrm>
          <a:custGeom>
            <a:avLst/>
            <a:gdLst/>
            <a:ahLst/>
            <a:cxnLst/>
            <a:rect r="r" b="b" t="t" l="l"/>
            <a:pathLst>
              <a:path h="1075700" w="2689250">
                <a:moveTo>
                  <a:pt x="0" y="0"/>
                </a:moveTo>
                <a:lnTo>
                  <a:pt x="2689250" y="0"/>
                </a:lnTo>
                <a:lnTo>
                  <a:pt x="2689250" y="1075700"/>
                </a:lnTo>
                <a:lnTo>
                  <a:pt x="0" y="10757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686698" y="4319683"/>
            <a:ext cx="237949" cy="2077336"/>
          </a:xfrm>
          <a:custGeom>
            <a:avLst/>
            <a:gdLst/>
            <a:ahLst/>
            <a:cxnLst/>
            <a:rect r="r" b="b" t="t" l="l"/>
            <a:pathLst>
              <a:path h="2077336" w="237949">
                <a:moveTo>
                  <a:pt x="0" y="0"/>
                </a:moveTo>
                <a:lnTo>
                  <a:pt x="237950" y="0"/>
                </a:lnTo>
                <a:lnTo>
                  <a:pt x="237950" y="2077336"/>
                </a:lnTo>
                <a:lnTo>
                  <a:pt x="0" y="207733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913147">
            <a:off x="1152344" y="424892"/>
            <a:ext cx="4922202" cy="2819080"/>
          </a:xfrm>
          <a:custGeom>
            <a:avLst/>
            <a:gdLst/>
            <a:ahLst/>
            <a:cxnLst/>
            <a:rect r="r" b="b" t="t" l="l"/>
            <a:pathLst>
              <a:path h="2819080" w="4922202">
                <a:moveTo>
                  <a:pt x="0" y="0"/>
                </a:moveTo>
                <a:lnTo>
                  <a:pt x="4922202" y="0"/>
                </a:lnTo>
                <a:lnTo>
                  <a:pt x="4922202" y="2819079"/>
                </a:lnTo>
                <a:lnTo>
                  <a:pt x="0" y="281907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321684" y="7008525"/>
            <a:ext cx="1371862" cy="1542995"/>
          </a:xfrm>
          <a:custGeom>
            <a:avLst/>
            <a:gdLst/>
            <a:ahLst/>
            <a:cxnLst/>
            <a:rect r="r" b="b" t="t" l="l"/>
            <a:pathLst>
              <a:path h="1542995" w="1371862">
                <a:moveTo>
                  <a:pt x="0" y="0"/>
                </a:moveTo>
                <a:lnTo>
                  <a:pt x="1371862" y="0"/>
                </a:lnTo>
                <a:lnTo>
                  <a:pt x="1371862" y="1542994"/>
                </a:lnTo>
                <a:lnTo>
                  <a:pt x="0" y="154299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144000" y="6913325"/>
            <a:ext cx="1659313" cy="1638194"/>
          </a:xfrm>
          <a:custGeom>
            <a:avLst/>
            <a:gdLst/>
            <a:ahLst/>
            <a:cxnLst/>
            <a:rect r="r" b="b" t="t" l="l"/>
            <a:pathLst>
              <a:path h="1638194" w="1659313">
                <a:moveTo>
                  <a:pt x="0" y="0"/>
                </a:moveTo>
                <a:lnTo>
                  <a:pt x="1659313" y="0"/>
                </a:lnTo>
                <a:lnTo>
                  <a:pt x="1659313" y="1638194"/>
                </a:lnTo>
                <a:lnTo>
                  <a:pt x="0" y="1638194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5523887" y="2650515"/>
            <a:ext cx="436661" cy="1010531"/>
          </a:xfrm>
          <a:custGeom>
            <a:avLst/>
            <a:gdLst/>
            <a:ahLst/>
            <a:cxnLst/>
            <a:rect r="r" b="b" t="t" l="l"/>
            <a:pathLst>
              <a:path h="1010531" w="436661">
                <a:moveTo>
                  <a:pt x="0" y="0"/>
                </a:moveTo>
                <a:lnTo>
                  <a:pt x="436661" y="0"/>
                </a:lnTo>
                <a:lnTo>
                  <a:pt x="436661" y="1010531"/>
                </a:lnTo>
                <a:lnTo>
                  <a:pt x="0" y="1010531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-64934" t="0" r="0" b="-1813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3198456" y="4717765"/>
            <a:ext cx="10102452" cy="11859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13"/>
              </a:lnSpc>
            </a:pPr>
            <a:r>
              <a:rPr lang="en-US" sz="1959" spc="-58">
                <a:solidFill>
                  <a:srgbClr val="000000"/>
                </a:solidFill>
                <a:latin typeface="Courier Prime Bold"/>
              </a:rPr>
              <a:t>Públicos diferentes</a:t>
            </a:r>
            <a:r>
              <a:rPr lang="en-US" sz="1959" spc="-58">
                <a:solidFill>
                  <a:srgbClr val="000000"/>
                </a:solidFill>
                <a:latin typeface="Courier Prime"/>
              </a:rPr>
              <a:t> podem exigir </a:t>
            </a:r>
            <a:r>
              <a:rPr lang="en-US" sz="1959" spc="-58">
                <a:solidFill>
                  <a:srgbClr val="000000"/>
                </a:solidFill>
                <a:latin typeface="Courier Prime Bold"/>
              </a:rPr>
              <a:t>pitches diferentes</a:t>
            </a:r>
            <a:r>
              <a:rPr lang="en-US" sz="1959" spc="-58">
                <a:solidFill>
                  <a:srgbClr val="000000"/>
                </a:solidFill>
                <a:latin typeface="Courier Prime"/>
              </a:rPr>
              <a:t>:</a:t>
            </a:r>
          </a:p>
          <a:p>
            <a:pPr>
              <a:lnSpc>
                <a:spcPts val="3213"/>
              </a:lnSpc>
            </a:pPr>
            <a:r>
              <a:rPr lang="en-US" sz="1959" spc="-58">
                <a:solidFill>
                  <a:srgbClr val="000000"/>
                </a:solidFill>
                <a:latin typeface="Courier Prime"/>
              </a:rPr>
              <a:t>Audiência técnica, investidores e consultores têm interesses diferentes sobre o seu produto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-2905129">
            <a:off x="15955652" y="2728235"/>
            <a:ext cx="418878" cy="933048"/>
          </a:xfrm>
          <a:custGeom>
            <a:avLst/>
            <a:gdLst/>
            <a:ahLst/>
            <a:cxnLst/>
            <a:rect r="r" b="b" t="t" l="l"/>
            <a:pathLst>
              <a:path h="933048" w="418878">
                <a:moveTo>
                  <a:pt x="0" y="0"/>
                </a:moveTo>
                <a:lnTo>
                  <a:pt x="418879" y="0"/>
                </a:lnTo>
                <a:lnTo>
                  <a:pt x="418879" y="933048"/>
                </a:lnTo>
                <a:lnTo>
                  <a:pt x="0" y="933048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-62297" t="0" r="0" b="-4087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845893" y="9250325"/>
            <a:ext cx="5947699" cy="4292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6"/>
              </a:lnSpc>
            </a:pPr>
            <a:r>
              <a:rPr lang="en-US" sz="3051">
                <a:solidFill>
                  <a:srgbClr val="000000"/>
                </a:solidFill>
                <a:latin typeface="TC Milo"/>
              </a:rPr>
              <a:t>RENATA MIRANDA</a:t>
            </a:r>
            <a:r>
              <a:rPr lang="en-US" sz="3051">
                <a:solidFill>
                  <a:srgbClr val="000000"/>
                </a:solidFill>
                <a:latin typeface="TC Milo"/>
              </a:rPr>
              <a:t> 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530717" y="9250325"/>
            <a:ext cx="5947699" cy="4292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356"/>
              </a:lnSpc>
            </a:pPr>
            <a:r>
              <a:rPr lang="en-US" sz="3051">
                <a:solidFill>
                  <a:srgbClr val="000000"/>
                </a:solidFill>
                <a:latin typeface="TC Milo"/>
              </a:rPr>
              <a:t>NOVEMBRO 2023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155529" y="1177543"/>
            <a:ext cx="6861510" cy="12225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280"/>
              </a:lnSpc>
            </a:pPr>
            <a:r>
              <a:rPr lang="en-US" sz="8436">
                <a:solidFill>
                  <a:srgbClr val="000000"/>
                </a:solidFill>
                <a:latin typeface="TC Milo"/>
              </a:rPr>
              <a:t>DICA #3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155529" y="3448079"/>
            <a:ext cx="11814861" cy="7008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366"/>
              </a:lnSpc>
            </a:pPr>
            <a:r>
              <a:rPr lang="en-US" sz="4878">
                <a:solidFill>
                  <a:srgbClr val="000000"/>
                </a:solidFill>
                <a:latin typeface="TC Milo"/>
              </a:rPr>
              <a:t>MANTENHA EM MENTE QUEM SERÁ O PÚBLICO-ALVO DO PITCH 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0">
            <a:off x="14363764" y="3383565"/>
            <a:ext cx="3508031" cy="765389"/>
          </a:xfrm>
          <a:custGeom>
            <a:avLst/>
            <a:gdLst/>
            <a:ahLst/>
            <a:cxnLst/>
            <a:rect r="r" b="b" t="t" l="l"/>
            <a:pathLst>
              <a:path h="765389" w="3508031">
                <a:moveTo>
                  <a:pt x="0" y="0"/>
                </a:moveTo>
                <a:lnTo>
                  <a:pt x="3508031" y="0"/>
                </a:lnTo>
                <a:lnTo>
                  <a:pt x="3508031" y="765388"/>
                </a:lnTo>
                <a:lnTo>
                  <a:pt x="0" y="765388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3819742" y="7663391"/>
            <a:ext cx="4268313" cy="6005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267"/>
              </a:lnSpc>
            </a:pPr>
            <a:r>
              <a:rPr lang="en-US" sz="2267" spc="-68">
                <a:solidFill>
                  <a:srgbClr val="B42E2E"/>
                </a:solidFill>
                <a:latin typeface="Courier Prime Bold"/>
              </a:rPr>
              <a:t>Gastar tempo com o que não importa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803313" y="7663391"/>
            <a:ext cx="4268313" cy="6005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267"/>
              </a:lnSpc>
            </a:pPr>
            <a:r>
              <a:rPr lang="en-US" sz="2267" spc="-68">
                <a:solidFill>
                  <a:srgbClr val="3C8260"/>
                </a:solidFill>
                <a:latin typeface="Courier Prime Bold"/>
              </a:rPr>
              <a:t>Cubra  um pouco de cada parte da solução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</a:blip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56198" y="9163025"/>
            <a:ext cx="3067030" cy="613406"/>
          </a:xfrm>
          <a:custGeom>
            <a:avLst/>
            <a:gdLst/>
            <a:ahLst/>
            <a:cxnLst/>
            <a:rect r="r" b="b" t="t" l="l"/>
            <a:pathLst>
              <a:path h="613406" w="3067030">
                <a:moveTo>
                  <a:pt x="0" y="0"/>
                </a:moveTo>
                <a:lnTo>
                  <a:pt x="3067030" y="0"/>
                </a:lnTo>
                <a:lnTo>
                  <a:pt x="3067030" y="613406"/>
                </a:lnTo>
                <a:lnTo>
                  <a:pt x="0" y="61340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365869" y="9209421"/>
            <a:ext cx="2574382" cy="514876"/>
          </a:xfrm>
          <a:custGeom>
            <a:avLst/>
            <a:gdLst/>
            <a:ahLst/>
            <a:cxnLst/>
            <a:rect r="r" b="b" t="t" l="l"/>
            <a:pathLst>
              <a:path h="514876" w="2574382">
                <a:moveTo>
                  <a:pt x="0" y="0"/>
                </a:moveTo>
                <a:lnTo>
                  <a:pt x="2574382" y="0"/>
                </a:lnTo>
                <a:lnTo>
                  <a:pt x="2574382" y="514877"/>
                </a:lnTo>
                <a:lnTo>
                  <a:pt x="0" y="51487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819742" y="3350059"/>
            <a:ext cx="1997235" cy="798894"/>
          </a:xfrm>
          <a:custGeom>
            <a:avLst/>
            <a:gdLst/>
            <a:ahLst/>
            <a:cxnLst/>
            <a:rect r="r" b="b" t="t" l="l"/>
            <a:pathLst>
              <a:path h="798894" w="1997235">
                <a:moveTo>
                  <a:pt x="0" y="0"/>
                </a:moveTo>
                <a:lnTo>
                  <a:pt x="1997236" y="0"/>
                </a:lnTo>
                <a:lnTo>
                  <a:pt x="1997236" y="798894"/>
                </a:lnTo>
                <a:lnTo>
                  <a:pt x="0" y="79889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686698" y="4319683"/>
            <a:ext cx="237949" cy="2077336"/>
          </a:xfrm>
          <a:custGeom>
            <a:avLst/>
            <a:gdLst/>
            <a:ahLst/>
            <a:cxnLst/>
            <a:rect r="r" b="b" t="t" l="l"/>
            <a:pathLst>
              <a:path h="2077336" w="237949">
                <a:moveTo>
                  <a:pt x="0" y="0"/>
                </a:moveTo>
                <a:lnTo>
                  <a:pt x="237950" y="0"/>
                </a:lnTo>
                <a:lnTo>
                  <a:pt x="237950" y="2077336"/>
                </a:lnTo>
                <a:lnTo>
                  <a:pt x="0" y="207733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913147">
            <a:off x="1152344" y="424892"/>
            <a:ext cx="4922202" cy="2819080"/>
          </a:xfrm>
          <a:custGeom>
            <a:avLst/>
            <a:gdLst/>
            <a:ahLst/>
            <a:cxnLst/>
            <a:rect r="r" b="b" t="t" l="l"/>
            <a:pathLst>
              <a:path h="2819080" w="4922202">
                <a:moveTo>
                  <a:pt x="0" y="0"/>
                </a:moveTo>
                <a:lnTo>
                  <a:pt x="4922202" y="0"/>
                </a:lnTo>
                <a:lnTo>
                  <a:pt x="4922202" y="2819079"/>
                </a:lnTo>
                <a:lnTo>
                  <a:pt x="0" y="281907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845893" y="9250325"/>
            <a:ext cx="5947699" cy="4292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6"/>
              </a:lnSpc>
            </a:pPr>
            <a:r>
              <a:rPr lang="en-US" sz="3051">
                <a:solidFill>
                  <a:srgbClr val="000000"/>
                </a:solidFill>
                <a:latin typeface="TC Milo"/>
              </a:rPr>
              <a:t>RENATA MIRANDA</a:t>
            </a:r>
            <a:r>
              <a:rPr lang="en-US" sz="3051">
                <a:solidFill>
                  <a:srgbClr val="000000"/>
                </a:solidFill>
                <a:latin typeface="TC Milo"/>
              </a:rPr>
              <a:t>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530717" y="9250325"/>
            <a:ext cx="5947699" cy="4292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356"/>
              </a:lnSpc>
            </a:pPr>
            <a:r>
              <a:rPr lang="en-US" sz="3051">
                <a:solidFill>
                  <a:srgbClr val="000000"/>
                </a:solidFill>
                <a:latin typeface="TC Milo"/>
              </a:rPr>
              <a:t>AGOSTO 2023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155529" y="1177543"/>
            <a:ext cx="6861510" cy="12225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280"/>
              </a:lnSpc>
            </a:pPr>
            <a:r>
              <a:rPr lang="en-US" sz="8436">
                <a:solidFill>
                  <a:srgbClr val="000000"/>
                </a:solidFill>
                <a:latin typeface="TC Milo"/>
              </a:rPr>
              <a:t>DICA #4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155529" y="3448079"/>
            <a:ext cx="15322886" cy="7008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366"/>
              </a:lnSpc>
            </a:pPr>
            <a:r>
              <a:rPr lang="en-US" sz="4878">
                <a:solidFill>
                  <a:srgbClr val="000000"/>
                </a:solidFill>
                <a:latin typeface="TC Milo"/>
              </a:rPr>
              <a:t>RESPEITE O TEMPO LIMITE PARA FALAR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198456" y="4719957"/>
            <a:ext cx="10102452" cy="11815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13"/>
              </a:lnSpc>
            </a:pPr>
            <a:r>
              <a:rPr lang="en-US" sz="1959" spc="-58">
                <a:solidFill>
                  <a:srgbClr val="000000"/>
                </a:solidFill>
                <a:latin typeface="Courier Prime"/>
              </a:rPr>
              <a:t>Em muitos casos, seu tempo para falar será limitado:</a:t>
            </a:r>
          </a:p>
          <a:p>
            <a:pPr>
              <a:lnSpc>
                <a:spcPts val="3213"/>
              </a:lnSpc>
            </a:pPr>
            <a:r>
              <a:rPr lang="en-US" sz="1959" spc="-58">
                <a:solidFill>
                  <a:srgbClr val="000000"/>
                </a:solidFill>
                <a:latin typeface="Courier Prime"/>
              </a:rPr>
              <a:t>Nesse caso, é essencial se preparar para usar todo o tempo que você tiver (mas nada além disso!)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2321684" y="7008525"/>
            <a:ext cx="1371862" cy="1542995"/>
          </a:xfrm>
          <a:custGeom>
            <a:avLst/>
            <a:gdLst/>
            <a:ahLst/>
            <a:cxnLst/>
            <a:rect r="r" b="b" t="t" l="l"/>
            <a:pathLst>
              <a:path h="1542995" w="1371862">
                <a:moveTo>
                  <a:pt x="0" y="0"/>
                </a:moveTo>
                <a:lnTo>
                  <a:pt x="1371862" y="0"/>
                </a:lnTo>
                <a:lnTo>
                  <a:pt x="1371862" y="1542994"/>
                </a:lnTo>
                <a:lnTo>
                  <a:pt x="0" y="154299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3819742" y="7663391"/>
            <a:ext cx="4268313" cy="6005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267"/>
              </a:lnSpc>
            </a:pPr>
            <a:r>
              <a:rPr lang="en-US" sz="2267" spc="-68">
                <a:solidFill>
                  <a:srgbClr val="B42E2E"/>
                </a:solidFill>
                <a:latin typeface="Courier Prime Bold"/>
              </a:rPr>
              <a:t>Acabar cedo ou estourar mostra despreparo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9144000" y="6913325"/>
            <a:ext cx="1659313" cy="1638194"/>
          </a:xfrm>
          <a:custGeom>
            <a:avLst/>
            <a:gdLst/>
            <a:ahLst/>
            <a:cxnLst/>
            <a:rect r="r" b="b" t="t" l="l"/>
            <a:pathLst>
              <a:path h="1638194" w="1659313">
                <a:moveTo>
                  <a:pt x="0" y="0"/>
                </a:moveTo>
                <a:lnTo>
                  <a:pt x="1659313" y="0"/>
                </a:lnTo>
                <a:lnTo>
                  <a:pt x="1659313" y="1638194"/>
                </a:lnTo>
                <a:lnTo>
                  <a:pt x="0" y="1638194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0803313" y="7663391"/>
            <a:ext cx="4268313" cy="6005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267"/>
              </a:lnSpc>
            </a:pPr>
            <a:r>
              <a:rPr lang="en-US" sz="2267" spc="-68">
                <a:solidFill>
                  <a:srgbClr val="3C8260"/>
                </a:solidFill>
                <a:latin typeface="Courier Prime Bold"/>
              </a:rPr>
              <a:t>O pitch é só o começo da venda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-4587434">
            <a:off x="13271302" y="-1636178"/>
            <a:ext cx="5688984" cy="5513143"/>
          </a:xfrm>
          <a:custGeom>
            <a:avLst/>
            <a:gdLst/>
            <a:ahLst/>
            <a:cxnLst/>
            <a:rect r="r" b="b" t="t" l="l"/>
            <a:pathLst>
              <a:path h="5513143" w="5688984">
                <a:moveTo>
                  <a:pt x="0" y="0"/>
                </a:moveTo>
                <a:lnTo>
                  <a:pt x="5688985" y="0"/>
                </a:lnTo>
                <a:lnTo>
                  <a:pt x="5688985" y="5513143"/>
                </a:lnTo>
                <a:lnTo>
                  <a:pt x="0" y="5513143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</a:blip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56198" y="9163025"/>
            <a:ext cx="3067030" cy="613406"/>
          </a:xfrm>
          <a:custGeom>
            <a:avLst/>
            <a:gdLst/>
            <a:ahLst/>
            <a:cxnLst/>
            <a:rect r="r" b="b" t="t" l="l"/>
            <a:pathLst>
              <a:path h="613406" w="3067030">
                <a:moveTo>
                  <a:pt x="0" y="0"/>
                </a:moveTo>
                <a:lnTo>
                  <a:pt x="3067030" y="0"/>
                </a:lnTo>
                <a:lnTo>
                  <a:pt x="3067030" y="613406"/>
                </a:lnTo>
                <a:lnTo>
                  <a:pt x="0" y="61340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365869" y="9209421"/>
            <a:ext cx="2574382" cy="514876"/>
          </a:xfrm>
          <a:custGeom>
            <a:avLst/>
            <a:gdLst/>
            <a:ahLst/>
            <a:cxnLst/>
            <a:rect r="r" b="b" t="t" l="l"/>
            <a:pathLst>
              <a:path h="514876" w="2574382">
                <a:moveTo>
                  <a:pt x="0" y="0"/>
                </a:moveTo>
                <a:lnTo>
                  <a:pt x="2574382" y="0"/>
                </a:lnTo>
                <a:lnTo>
                  <a:pt x="2574382" y="514877"/>
                </a:lnTo>
                <a:lnTo>
                  <a:pt x="0" y="51487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363369" y="3156800"/>
            <a:ext cx="2907208" cy="1162883"/>
          </a:xfrm>
          <a:custGeom>
            <a:avLst/>
            <a:gdLst/>
            <a:ahLst/>
            <a:cxnLst/>
            <a:rect r="r" b="b" t="t" l="l"/>
            <a:pathLst>
              <a:path h="1162883" w="2907208">
                <a:moveTo>
                  <a:pt x="0" y="0"/>
                </a:moveTo>
                <a:lnTo>
                  <a:pt x="2907207" y="0"/>
                </a:lnTo>
                <a:lnTo>
                  <a:pt x="2907207" y="1162883"/>
                </a:lnTo>
                <a:lnTo>
                  <a:pt x="0" y="116288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686698" y="4319683"/>
            <a:ext cx="237949" cy="2077336"/>
          </a:xfrm>
          <a:custGeom>
            <a:avLst/>
            <a:gdLst/>
            <a:ahLst/>
            <a:cxnLst/>
            <a:rect r="r" b="b" t="t" l="l"/>
            <a:pathLst>
              <a:path h="2077336" w="237949">
                <a:moveTo>
                  <a:pt x="0" y="0"/>
                </a:moveTo>
                <a:lnTo>
                  <a:pt x="237950" y="0"/>
                </a:lnTo>
                <a:lnTo>
                  <a:pt x="237950" y="2077336"/>
                </a:lnTo>
                <a:lnTo>
                  <a:pt x="0" y="207733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913147">
            <a:off x="1152344" y="424892"/>
            <a:ext cx="4922202" cy="2819080"/>
          </a:xfrm>
          <a:custGeom>
            <a:avLst/>
            <a:gdLst/>
            <a:ahLst/>
            <a:cxnLst/>
            <a:rect r="r" b="b" t="t" l="l"/>
            <a:pathLst>
              <a:path h="2819080" w="4922202">
                <a:moveTo>
                  <a:pt x="0" y="0"/>
                </a:moveTo>
                <a:lnTo>
                  <a:pt x="4922202" y="0"/>
                </a:lnTo>
                <a:lnTo>
                  <a:pt x="4922202" y="2819079"/>
                </a:lnTo>
                <a:lnTo>
                  <a:pt x="0" y="281907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845893" y="9250325"/>
            <a:ext cx="5947699" cy="4292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6"/>
              </a:lnSpc>
            </a:pPr>
            <a:r>
              <a:rPr lang="en-US" sz="3051">
                <a:solidFill>
                  <a:srgbClr val="000000"/>
                </a:solidFill>
                <a:latin typeface="TC Milo"/>
              </a:rPr>
              <a:t>RENATA MIRANDA</a:t>
            </a:r>
            <a:r>
              <a:rPr lang="en-US" sz="3051">
                <a:solidFill>
                  <a:srgbClr val="000000"/>
                </a:solidFill>
                <a:latin typeface="TC Milo"/>
              </a:rPr>
              <a:t>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530717" y="9250325"/>
            <a:ext cx="5947699" cy="4292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356"/>
              </a:lnSpc>
            </a:pPr>
            <a:r>
              <a:rPr lang="en-US" sz="3051">
                <a:solidFill>
                  <a:srgbClr val="000000"/>
                </a:solidFill>
                <a:latin typeface="TC Milo"/>
              </a:rPr>
              <a:t>AGOSTO 2023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155529" y="1177543"/>
            <a:ext cx="6861510" cy="12225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280"/>
              </a:lnSpc>
            </a:pPr>
            <a:r>
              <a:rPr lang="en-US" sz="8436">
                <a:solidFill>
                  <a:srgbClr val="000000"/>
                </a:solidFill>
                <a:latin typeface="TC Milo"/>
              </a:rPr>
              <a:t>DICA #5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155529" y="3448079"/>
            <a:ext cx="15322886" cy="7008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366"/>
              </a:lnSpc>
            </a:pPr>
            <a:r>
              <a:rPr lang="en-US" sz="4878">
                <a:solidFill>
                  <a:srgbClr val="000000"/>
                </a:solidFill>
                <a:latin typeface="TC Milo"/>
              </a:rPr>
              <a:t>PREPARE CUIDADOSAMENTE OS MATERIAIS AUXILIARES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198456" y="4719957"/>
            <a:ext cx="10102452" cy="11815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13"/>
              </a:lnSpc>
            </a:pPr>
            <a:r>
              <a:rPr lang="en-US" sz="1959" spc="-58">
                <a:solidFill>
                  <a:srgbClr val="000000"/>
                </a:solidFill>
                <a:latin typeface="Courier Prime"/>
              </a:rPr>
              <a:t>Bons pitches exploram a apresentação falada:</a:t>
            </a:r>
          </a:p>
          <a:p>
            <a:pPr>
              <a:lnSpc>
                <a:spcPts val="3213"/>
              </a:lnSpc>
            </a:pPr>
            <a:r>
              <a:rPr lang="en-US" sz="1959" spc="-58">
                <a:solidFill>
                  <a:srgbClr val="000000"/>
                </a:solidFill>
                <a:latin typeface="Courier Prime"/>
              </a:rPr>
              <a:t>Slides, demos e outros materiais devem dar suporte à fala, não devem ser o foco principal da apresentação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2321684" y="7008525"/>
            <a:ext cx="1371862" cy="1542995"/>
          </a:xfrm>
          <a:custGeom>
            <a:avLst/>
            <a:gdLst/>
            <a:ahLst/>
            <a:cxnLst/>
            <a:rect r="r" b="b" t="t" l="l"/>
            <a:pathLst>
              <a:path h="1542995" w="1371862">
                <a:moveTo>
                  <a:pt x="0" y="0"/>
                </a:moveTo>
                <a:lnTo>
                  <a:pt x="1371862" y="0"/>
                </a:lnTo>
                <a:lnTo>
                  <a:pt x="1371862" y="1542994"/>
                </a:lnTo>
                <a:lnTo>
                  <a:pt x="0" y="154299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3819742" y="7520516"/>
            <a:ext cx="4268313" cy="8862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267"/>
              </a:lnSpc>
            </a:pPr>
            <a:r>
              <a:rPr lang="en-US" sz="2267" spc="-68">
                <a:solidFill>
                  <a:srgbClr val="B42E2E"/>
                </a:solidFill>
                <a:latin typeface="Courier Prime Bold"/>
              </a:rPr>
              <a:t>Muitos slides e muitos textos atrapalham o pitch</a:t>
            </a:r>
          </a:p>
          <a:p>
            <a:pPr>
              <a:lnSpc>
                <a:spcPts val="2267"/>
              </a:lnSpc>
            </a:pP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9144000" y="6913325"/>
            <a:ext cx="1659313" cy="1638194"/>
          </a:xfrm>
          <a:custGeom>
            <a:avLst/>
            <a:gdLst/>
            <a:ahLst/>
            <a:cxnLst/>
            <a:rect r="r" b="b" t="t" l="l"/>
            <a:pathLst>
              <a:path h="1638194" w="1659313">
                <a:moveTo>
                  <a:pt x="0" y="0"/>
                </a:moveTo>
                <a:lnTo>
                  <a:pt x="1659313" y="0"/>
                </a:lnTo>
                <a:lnTo>
                  <a:pt x="1659313" y="1638194"/>
                </a:lnTo>
                <a:lnTo>
                  <a:pt x="0" y="1638194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0803313" y="7663391"/>
            <a:ext cx="4268313" cy="6005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267"/>
              </a:lnSpc>
            </a:pPr>
            <a:r>
              <a:rPr lang="en-US" sz="2267" spc="-68">
                <a:solidFill>
                  <a:srgbClr val="3C8260"/>
                </a:solidFill>
                <a:latin typeface="Courier Prime Bold"/>
              </a:rPr>
              <a:t>Imagens, gráficos e cores podem ajudar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</a:blip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56198" y="9163025"/>
            <a:ext cx="3067030" cy="613406"/>
          </a:xfrm>
          <a:custGeom>
            <a:avLst/>
            <a:gdLst/>
            <a:ahLst/>
            <a:cxnLst/>
            <a:rect r="r" b="b" t="t" l="l"/>
            <a:pathLst>
              <a:path h="613406" w="3067030">
                <a:moveTo>
                  <a:pt x="0" y="0"/>
                </a:moveTo>
                <a:lnTo>
                  <a:pt x="3067030" y="0"/>
                </a:lnTo>
                <a:lnTo>
                  <a:pt x="3067030" y="613406"/>
                </a:lnTo>
                <a:lnTo>
                  <a:pt x="0" y="61340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365869" y="9209421"/>
            <a:ext cx="2574382" cy="514876"/>
          </a:xfrm>
          <a:custGeom>
            <a:avLst/>
            <a:gdLst/>
            <a:ahLst/>
            <a:cxnLst/>
            <a:rect r="r" b="b" t="t" l="l"/>
            <a:pathLst>
              <a:path h="514876" w="2574382">
                <a:moveTo>
                  <a:pt x="0" y="0"/>
                </a:moveTo>
                <a:lnTo>
                  <a:pt x="2574382" y="0"/>
                </a:lnTo>
                <a:lnTo>
                  <a:pt x="2574382" y="514877"/>
                </a:lnTo>
                <a:lnTo>
                  <a:pt x="0" y="51487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301256" y="3356366"/>
            <a:ext cx="1981466" cy="792587"/>
          </a:xfrm>
          <a:custGeom>
            <a:avLst/>
            <a:gdLst/>
            <a:ahLst/>
            <a:cxnLst/>
            <a:rect r="r" b="b" t="t" l="l"/>
            <a:pathLst>
              <a:path h="792587" w="1981466">
                <a:moveTo>
                  <a:pt x="0" y="0"/>
                </a:moveTo>
                <a:lnTo>
                  <a:pt x="1981466" y="0"/>
                </a:lnTo>
                <a:lnTo>
                  <a:pt x="1981466" y="792587"/>
                </a:lnTo>
                <a:lnTo>
                  <a:pt x="0" y="79258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686698" y="4319683"/>
            <a:ext cx="237949" cy="2077336"/>
          </a:xfrm>
          <a:custGeom>
            <a:avLst/>
            <a:gdLst/>
            <a:ahLst/>
            <a:cxnLst/>
            <a:rect r="r" b="b" t="t" l="l"/>
            <a:pathLst>
              <a:path h="2077336" w="237949">
                <a:moveTo>
                  <a:pt x="0" y="0"/>
                </a:moveTo>
                <a:lnTo>
                  <a:pt x="237950" y="0"/>
                </a:lnTo>
                <a:lnTo>
                  <a:pt x="237950" y="2077336"/>
                </a:lnTo>
                <a:lnTo>
                  <a:pt x="0" y="207733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913147">
            <a:off x="1152344" y="424892"/>
            <a:ext cx="4922202" cy="2819080"/>
          </a:xfrm>
          <a:custGeom>
            <a:avLst/>
            <a:gdLst/>
            <a:ahLst/>
            <a:cxnLst/>
            <a:rect r="r" b="b" t="t" l="l"/>
            <a:pathLst>
              <a:path h="2819080" w="4922202">
                <a:moveTo>
                  <a:pt x="0" y="0"/>
                </a:moveTo>
                <a:lnTo>
                  <a:pt x="4922202" y="0"/>
                </a:lnTo>
                <a:lnTo>
                  <a:pt x="4922202" y="2819079"/>
                </a:lnTo>
                <a:lnTo>
                  <a:pt x="0" y="281907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845893" y="9250325"/>
            <a:ext cx="5947699" cy="4292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6"/>
              </a:lnSpc>
            </a:pPr>
            <a:r>
              <a:rPr lang="en-US" sz="3051">
                <a:solidFill>
                  <a:srgbClr val="000000"/>
                </a:solidFill>
                <a:latin typeface="TC Milo"/>
              </a:rPr>
              <a:t>RENATA MIRANDA</a:t>
            </a:r>
            <a:r>
              <a:rPr lang="en-US" sz="3051">
                <a:solidFill>
                  <a:srgbClr val="000000"/>
                </a:solidFill>
                <a:latin typeface="TC Milo"/>
              </a:rPr>
              <a:t>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530717" y="9250325"/>
            <a:ext cx="5947699" cy="4292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356"/>
              </a:lnSpc>
            </a:pPr>
            <a:r>
              <a:rPr lang="en-US" sz="3051">
                <a:solidFill>
                  <a:srgbClr val="000000"/>
                </a:solidFill>
                <a:latin typeface="TC Milo"/>
              </a:rPr>
              <a:t>NOVEMBRO 2023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155529" y="1177543"/>
            <a:ext cx="6861510" cy="12225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280"/>
              </a:lnSpc>
            </a:pPr>
            <a:r>
              <a:rPr lang="en-US" sz="8436">
                <a:solidFill>
                  <a:srgbClr val="000000"/>
                </a:solidFill>
                <a:latin typeface="TC Milo"/>
              </a:rPr>
              <a:t>DICA #6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155529" y="3448079"/>
            <a:ext cx="15322886" cy="7008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366"/>
              </a:lnSpc>
            </a:pPr>
            <a:r>
              <a:rPr lang="en-US" sz="4878">
                <a:solidFill>
                  <a:srgbClr val="000000"/>
                </a:solidFill>
                <a:latin typeface="TC Milo"/>
              </a:rPr>
              <a:t>ENSAIE,  ENSAIE  E  ENSAIE!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198456" y="4717765"/>
            <a:ext cx="10102452" cy="11859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13"/>
              </a:lnSpc>
            </a:pPr>
            <a:r>
              <a:rPr lang="en-US" sz="1959" spc="-58">
                <a:solidFill>
                  <a:srgbClr val="000000"/>
                </a:solidFill>
                <a:latin typeface="Courier Prime"/>
              </a:rPr>
              <a:t>A </a:t>
            </a:r>
            <a:r>
              <a:rPr lang="en-US" sz="1959" spc="-58">
                <a:solidFill>
                  <a:srgbClr val="000000"/>
                </a:solidFill>
                <a:latin typeface="Courier Prime Bold"/>
              </a:rPr>
              <a:t>fluidez </a:t>
            </a:r>
            <a:r>
              <a:rPr lang="en-US" sz="1959" spc="-58">
                <a:solidFill>
                  <a:srgbClr val="000000"/>
                </a:solidFill>
                <a:latin typeface="Courier Prime"/>
              </a:rPr>
              <a:t>de um pitch é um </a:t>
            </a:r>
            <a:r>
              <a:rPr lang="en-US" sz="1959" spc="-58">
                <a:solidFill>
                  <a:srgbClr val="000000"/>
                </a:solidFill>
                <a:latin typeface="Courier Prime Bold"/>
              </a:rPr>
              <a:t>diferencial enorme</a:t>
            </a:r>
            <a:r>
              <a:rPr lang="en-US" sz="1959" spc="-58">
                <a:solidFill>
                  <a:srgbClr val="000000"/>
                </a:solidFill>
                <a:latin typeface="Courier Prime"/>
              </a:rPr>
              <a:t>:</a:t>
            </a:r>
          </a:p>
          <a:p>
            <a:pPr>
              <a:lnSpc>
                <a:spcPts val="3213"/>
              </a:lnSpc>
            </a:pPr>
            <a:r>
              <a:rPr lang="en-US" sz="1959" spc="-58">
                <a:solidFill>
                  <a:srgbClr val="000000"/>
                </a:solidFill>
                <a:latin typeface="Courier Prime"/>
              </a:rPr>
              <a:t>O ensaio ajudará a diminuir o nervosismo e garantirá que vocẽ consiga fazer toda a sua apresentação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2321684" y="7008525"/>
            <a:ext cx="1371862" cy="1542995"/>
          </a:xfrm>
          <a:custGeom>
            <a:avLst/>
            <a:gdLst/>
            <a:ahLst/>
            <a:cxnLst/>
            <a:rect r="r" b="b" t="t" l="l"/>
            <a:pathLst>
              <a:path h="1542995" w="1371862">
                <a:moveTo>
                  <a:pt x="0" y="0"/>
                </a:moveTo>
                <a:lnTo>
                  <a:pt x="1371862" y="0"/>
                </a:lnTo>
                <a:lnTo>
                  <a:pt x="1371862" y="1542994"/>
                </a:lnTo>
                <a:lnTo>
                  <a:pt x="0" y="154299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3819742" y="7663391"/>
            <a:ext cx="4268313" cy="6005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267"/>
              </a:lnSpc>
            </a:pPr>
            <a:r>
              <a:rPr lang="en-US" sz="2267" spc="-68">
                <a:solidFill>
                  <a:srgbClr val="B42E2E"/>
                </a:solidFill>
                <a:latin typeface="Courier Prime Bold"/>
              </a:rPr>
              <a:t>Siga em frente mesmo que algo dê errado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9144000" y="6913325"/>
            <a:ext cx="1659313" cy="1638194"/>
          </a:xfrm>
          <a:custGeom>
            <a:avLst/>
            <a:gdLst/>
            <a:ahLst/>
            <a:cxnLst/>
            <a:rect r="r" b="b" t="t" l="l"/>
            <a:pathLst>
              <a:path h="1638194" w="1659313">
                <a:moveTo>
                  <a:pt x="0" y="0"/>
                </a:moveTo>
                <a:lnTo>
                  <a:pt x="1659313" y="0"/>
                </a:lnTo>
                <a:lnTo>
                  <a:pt x="1659313" y="1638194"/>
                </a:lnTo>
                <a:lnTo>
                  <a:pt x="0" y="1638194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0803313" y="7520516"/>
            <a:ext cx="4268313" cy="8862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267"/>
              </a:lnSpc>
            </a:pPr>
            <a:r>
              <a:rPr lang="en-US" sz="2267" spc="-68">
                <a:solidFill>
                  <a:srgbClr val="3C8260"/>
                </a:solidFill>
                <a:latin typeface="Courier Prime Bold"/>
              </a:rPr>
              <a:t>Não existe falha no pitch, só melhoria</a:t>
            </a:r>
          </a:p>
          <a:p>
            <a:pPr>
              <a:lnSpc>
                <a:spcPts val="2267"/>
              </a:lnSpc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DAFsdxStX-w</dc:identifier>
  <dcterms:modified xsi:type="dcterms:W3CDTF">2011-08-01T06:04:30Z</dcterms:modified>
  <cp:revision>1</cp:revision>
  <dc:title>Dicas para Pitch</dc:title>
</cp:coreProperties>
</file>